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59"/>
  </p:notesMasterIdLst>
  <p:handoutMasterIdLst>
    <p:handoutMasterId r:id="rId60"/>
  </p:handoutMasterIdLst>
  <p:sldIdLst>
    <p:sldId id="520" r:id="rId3"/>
    <p:sldId id="335" r:id="rId4"/>
    <p:sldId id="502" r:id="rId5"/>
    <p:sldId id="504" r:id="rId6"/>
    <p:sldId id="503" r:id="rId7"/>
    <p:sldId id="432" r:id="rId8"/>
    <p:sldId id="505" r:id="rId9"/>
    <p:sldId id="461" r:id="rId10"/>
    <p:sldId id="463" r:id="rId11"/>
    <p:sldId id="500" r:id="rId12"/>
    <p:sldId id="339" r:id="rId13"/>
    <p:sldId id="340" r:id="rId14"/>
    <p:sldId id="464" r:id="rId15"/>
    <p:sldId id="466" r:id="rId16"/>
    <p:sldId id="467" r:id="rId17"/>
    <p:sldId id="455" r:id="rId18"/>
    <p:sldId id="454" r:id="rId19"/>
    <p:sldId id="433" r:id="rId20"/>
    <p:sldId id="471" r:id="rId21"/>
    <p:sldId id="434" r:id="rId22"/>
    <p:sldId id="491" r:id="rId23"/>
    <p:sldId id="436" r:id="rId24"/>
    <p:sldId id="473" r:id="rId25"/>
    <p:sldId id="347" r:id="rId26"/>
    <p:sldId id="348" r:id="rId27"/>
    <p:sldId id="403" r:id="rId28"/>
    <p:sldId id="476" r:id="rId29"/>
    <p:sldId id="478" r:id="rId30"/>
    <p:sldId id="475" r:id="rId31"/>
    <p:sldId id="350" r:id="rId32"/>
    <p:sldId id="438" r:id="rId33"/>
    <p:sldId id="479" r:id="rId34"/>
    <p:sldId id="517" r:id="rId35"/>
    <p:sldId id="352" r:id="rId36"/>
    <p:sldId id="439" r:id="rId37"/>
    <p:sldId id="480" r:id="rId38"/>
    <p:sldId id="364" r:id="rId39"/>
    <p:sldId id="440" r:id="rId40"/>
    <p:sldId id="481" r:id="rId41"/>
    <p:sldId id="354" r:id="rId42"/>
    <p:sldId id="441" r:id="rId43"/>
    <p:sldId id="482" r:id="rId44"/>
    <p:sldId id="408" r:id="rId45"/>
    <p:sldId id="416" r:id="rId46"/>
    <p:sldId id="511" r:id="rId47"/>
    <p:sldId id="513" r:id="rId48"/>
    <p:sldId id="487" r:id="rId49"/>
    <p:sldId id="510" r:id="rId50"/>
    <p:sldId id="516" r:id="rId51"/>
    <p:sldId id="515" r:id="rId52"/>
    <p:sldId id="521" r:id="rId53"/>
    <p:sldId id="501" r:id="rId54"/>
    <p:sldId id="496" r:id="rId55"/>
    <p:sldId id="390" r:id="rId56"/>
    <p:sldId id="518" r:id="rId57"/>
    <p:sldId id="519" r:id="rId5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02"/>
            <p14:sldId id="504"/>
            <p14:sldId id="503"/>
            <p14:sldId id="432"/>
            <p14:sldId id="505"/>
            <p14:sldId id="461"/>
            <p14:sldId id="463"/>
            <p14:sldId id="500"/>
            <p14:sldId id="339"/>
            <p14:sldId id="340"/>
            <p14:sldId id="464"/>
            <p14:sldId id="466"/>
            <p14:sldId id="467"/>
            <p14:sldId id="455"/>
            <p14:sldId id="454"/>
            <p14:sldId id="433"/>
            <p14:sldId id="471"/>
            <p14:sldId id="434"/>
            <p14:sldId id="491"/>
            <p14:sldId id="436"/>
            <p14:sldId id="473"/>
            <p14:sldId id="347"/>
            <p14:sldId id="348"/>
            <p14:sldId id="403"/>
            <p14:sldId id="476"/>
            <p14:sldId id="478"/>
            <p14:sldId id="475"/>
            <p14:sldId id="350"/>
            <p14:sldId id="438"/>
            <p14:sldId id="479"/>
            <p14:sldId id="517"/>
            <p14:sldId id="352"/>
            <p14:sldId id="439"/>
            <p14:sldId id="480"/>
            <p14:sldId id="364"/>
            <p14:sldId id="440"/>
            <p14:sldId id="481"/>
            <p14:sldId id="354"/>
            <p14:sldId id="441"/>
            <p14:sldId id="482"/>
            <p14:sldId id="408"/>
            <p14:sldId id="416"/>
            <p14:sldId id="511"/>
            <p14:sldId id="513"/>
            <p14:sldId id="487"/>
            <p14:sldId id="510"/>
            <p14:sldId id="516"/>
            <p14:sldId id="515"/>
            <p14:sldId id="521"/>
            <p14:sldId id="501"/>
            <p14:sldId id="496"/>
            <p14:sldId id="390"/>
            <p14:sldId id="518"/>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80151" autoAdjust="0"/>
  </p:normalViewPr>
  <p:slideViewPr>
    <p:cSldViewPr snapToGrid="0">
      <p:cViewPr>
        <p:scale>
          <a:sx n="100" d="100"/>
          <a:sy n="100" d="100"/>
        </p:scale>
        <p:origin x="-1448" y="-392"/>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commentAuthors" Target="commentAuthor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4" Type="http://schemas.openxmlformats.org/officeDocument/2006/relationships/hyperlink" Target="http://www.flickr.com/photos/cvander/5569384441/"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www.flickr.com/photos/tonynetone/2688212829/"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flickr.com/photos/psd/3641609001/"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www.flickr.com/photos/paalia/2806711443/"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www.flickr.com/photos/studholme/4800906130/"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www.flickr.com/photos/mindaugasdanys/3766009204/"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www.flickr.com/photos/daniello/422213306/"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peachpit.com/store/product.aspx?isbn=0321687299" TargetMode="External"/><Relationship Id="rId4" Type="http://schemas.openxmlformats.org/officeDocument/2006/relationships/hyperlink" Target="http://oreilly.com/catalog/9780596806033" TargetMode="External"/><Relationship Id="rId5" Type="http://schemas.openxmlformats.org/officeDocument/2006/relationships/hyperlink" Target="http://www.speaking-in-styles.com/index.php/the-book/css3-visual-quickstart-guide/" TargetMode="External"/><Relationship Id="rId6" Type="http://schemas.openxmlformats.org/officeDocument/2006/relationships/hyperlink" Target="http://oreilly.com/catalog/9780596517748/" TargetMode="External"/><Relationship Id="rId7" Type="http://schemas.openxmlformats.org/officeDocument/2006/relationships/hyperlink" Target="http://oreilly.com/catalog/9781593272821/" TargetMode="External"/><Relationship Id="rId8" Type="http://schemas.openxmlformats.org/officeDocument/2006/relationships/hyperlink" Target="http://www.manning.com/bibeault2/" TargetMode="External"/><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sableverity.com/wp-content/uploads/2009/12/Im-just-a-bill.jp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next section of the presentation, we’re going to drill down into a big chunk</a:t>
            </a:r>
            <a:r>
              <a:rPr lang="en-US" baseline="0" dirty="0" smtClean="0"/>
              <a:t> of HTML5 technologies, and I’m going to show you demos of some of what’s new and is coming in HTML5.</a:t>
            </a:r>
          </a:p>
          <a:p>
            <a:endParaRPr lang="en-US" baseline="0" dirty="0" smtClean="0"/>
          </a:p>
          <a:p>
            <a:r>
              <a:rPr lang="en-US" baseline="0" dirty="0" smtClean="0"/>
              <a:t>With each technology I talk about, I want to be sure to answer the question: “Can I use this today?” So I’m going to spend the bulk of my time today on those things that you can and should start using in your applications now. I’ll demonstrate both how to target these new features, and how to support users with browsers where these features don’t exist.</a:t>
            </a:r>
          </a:p>
          <a:p>
            <a:endParaRPr lang="en-US" baseline="0" dirty="0" smtClean="0"/>
          </a:p>
          <a:p>
            <a:pPr marL="0" indent="0">
              <a:buFontTx/>
              <a:buNone/>
            </a:pPr>
            <a:r>
              <a:rPr lang="en-US" baseline="0" dirty="0" smtClean="0"/>
              <a:t>After covering a handful of notable areas of the spec, I’ll speed through a couple of other areas that you should also be paying attention to. Some of these are new and unproven, while others are ready for primetime, but they’re all generating a lot of buzz on the web.</a:t>
            </a:r>
          </a:p>
          <a:p>
            <a:pPr marL="0" indent="0">
              <a:buFontTx/>
              <a:buNone/>
            </a:pPr>
            <a:endParaRPr lang="en-US" baseline="0" dirty="0" smtClean="0"/>
          </a:p>
          <a:p>
            <a:pPr marL="0" indent="0">
              <a:buFontTx/>
              <a:buNone/>
            </a:pPr>
            <a:r>
              <a:rPr lang="en-US" baseline="0" dirty="0" smtClean="0"/>
              <a:t>And while I don’t have near enough time to talk about everything, hopefully this will be a good cross-section of what’s in “the spec.”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4211593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 let’s talk about those things you can and should adopt today for your applications. These are the things we are referring to as “Site-Ready</a:t>
            </a:r>
            <a:r>
              <a:rPr lang="en-US" baseline="0" dirty="0" smtClean="0"/>
              <a:t> HTML5,” which means they have the broadest support across all modern browsers and you can rely on them being available to a large segment of your users.</a:t>
            </a:r>
            <a:r>
              <a:rPr lang="en-US" dirty="0" smtClean="0"/>
              <a:t> In addition, I’ll also</a:t>
            </a:r>
            <a:r>
              <a:rPr lang="en-US" baseline="0" dirty="0" smtClean="0"/>
              <a:t> discuss how you can polyfill support for older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470998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 unneeded cruft, first. </a:t>
            </a:r>
            <a:r>
              <a:rPr lang="en-US" dirty="0" smtClean="0"/>
              <a:t>You’ve seen this, no doubt. This is the smallest XHTML document</a:t>
            </a:r>
            <a:r>
              <a:rPr lang="en-US" baseline="0" dirty="0" smtClean="0"/>
              <a:t> that I could create, and it still barely fits in this slide. HTML5 changes this drastically, and you can use those changes today in any browser, even older ones. You pages will still render.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all you need to create a</a:t>
            </a:r>
            <a:r>
              <a:rPr lang="en-US" baseline="0" dirty="0" smtClean="0"/>
              <a:t> valid</a:t>
            </a:r>
            <a:r>
              <a:rPr lang="en-US" dirty="0" smtClean="0"/>
              <a:t> HTML5 document.</a:t>
            </a:r>
            <a:r>
              <a:rPr lang="en-US" baseline="0" dirty="0" smtClean="0"/>
              <a:t> The Doctype and meta http-equiv tags been changed. It’s nice to get that cruft out of the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815945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gotten some cruft out of our markup. We’ve also added new elements.</a:t>
            </a:r>
          </a:p>
          <a:p>
            <a:endParaRPr lang="en-US" dirty="0" smtClean="0"/>
          </a:p>
          <a:p>
            <a:r>
              <a:rPr lang="en-US" dirty="0" smtClean="0"/>
              <a:t>Here’s a list of all of the new markup</a:t>
            </a:r>
            <a:r>
              <a:rPr lang="en-US" baseline="0" dirty="0" smtClean="0"/>
              <a:t> elements defined in HTML5. I’m not going to cover most of these today, though I will briefly cover the highlighted items. There is tons of information about them available online and in great books like “HTML5 Up and Running” and “Introducing HTML5.” Remember that word “semantic?” The beautiful thing about this list is that most of these probably mean exactly what you think they mean.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96916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SVG is an older graphics specification, but a powerful one. SVG, or Scalable Vector Graphics, is actually a family of specifications around providing an XML-based file-format for two-dimensional vector graphics. </a:t>
            </a:r>
          </a:p>
          <a:p>
            <a:endParaRPr lang="en-US" baseline="0" dirty="0" smtClean="0"/>
          </a:p>
          <a:p>
            <a:r>
              <a:rPr lang="en-US" baseline="0" dirty="0" smtClean="0"/>
              <a:t>SVG can be represented as a standalone .svg file or embedded as xml into your markup. Inline SVG gives you a powerful way to work with vector graphics on you page, and because it’s markup and not a binary image, you can manipulate and style anything in the SVG element and you can use script to interact with the element, much like you do with canvas.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we’ll look at two</a:t>
            </a:r>
            <a:r>
              <a:rPr lang="en-US" baseline="0" dirty="0" smtClean="0"/>
              <a:t> related elements that standardize how rich media is presented to users through the browser.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 and Video are</a:t>
            </a:r>
            <a:r>
              <a:rPr lang="en-US" baseline="0" dirty="0" smtClean="0"/>
              <a:t> some of the most talked about new elements and, on face, they are very easy to use. Practically though, Codecs complicate both audio and video because even though all browsers implement these new tags, not all agree on the proper Codecs to support. So using audio and video today is possible, but you should, as a best practice, provide at least 3 sources of video(WebM, MP4 and Ogg Vorbis) and 2 of Audio (mp3, Ogg Theora) and fallback to Silverlight or flash for browsers that don’t support Video and Audio tags.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4506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522975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1/2/12 13:46</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FileAPI is a W3C draft Web specification for representing file objects in web applications, as well as programmatically selecting them and accessing their data. The FileAPI is currently being standardized by the W3C Web Applications Working Group. HTML5 Labs has a downloadable</a:t>
            </a:r>
            <a:r>
              <a:rPr lang="en-US" baseline="0" dirty="0" smtClean="0"/>
              <a:t> prototype for working with the FileAPI that you can download at html5labs.com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the IE10 Platform Preview</a:t>
            </a:r>
            <a:r>
              <a:rPr lang="en-US" baseline="0" dirty="0" smtClean="0"/>
              <a:t>, specifically some of the new CSS Features that we’ve released</a:t>
            </a:r>
            <a:r>
              <a:rPr lang="en-US" baseline="0" dirty="0" smtClean="0"/>
              <a:t>.</a:t>
            </a:r>
          </a:p>
          <a:p>
            <a:endParaRPr lang="en-US" baseline="0" dirty="0" smtClean="0"/>
          </a:p>
          <a:p>
            <a:r>
              <a:rPr lang="en-US" baseline="0" dirty="0" smtClean="0"/>
              <a:t>[DEMO] Open the Windows 8 VM, and show IE10, navigate to Beauty of the Web and check out the File and </a:t>
            </a:r>
            <a:r>
              <a:rPr lang="en-US" baseline="0" dirty="0" err="1" smtClean="0"/>
              <a:t>WebSockets</a:t>
            </a:r>
            <a:r>
              <a:rPr lang="en-US" baseline="0" dirty="0" smtClean="0"/>
              <a:t> demos.</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Media</a:t>
            </a:r>
            <a:r>
              <a:rPr lang="en-US" baseline="0" dirty="0" smtClean="0"/>
              <a:t> </a:t>
            </a:r>
            <a:r>
              <a:rPr lang="en-US" baseline="0" dirty="0" err="1" smtClean="0"/>
              <a:t>assesibility</a:t>
            </a:r>
            <a:r>
              <a:rPr lang="en-US" baseline="0" dirty="0" smtClean="0"/>
              <a:t> is an important aspect of the HTML5 specification. Soon, developers will be able to add captioning to HTML5 videos with the HTML5 &lt;track&gt; element. All they need to do is point to a caption file that contains a written representation of the dialog or actions in the video</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&lt;source&gt;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&lt;track&gt;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Two formats are specified: TTML-1.0 and </a:t>
            </a:r>
            <a:r>
              <a:rPr lang="en-US" baseline="0" dirty="0" err="1" smtClean="0"/>
              <a:t>WebVTT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HTML5 Labs, and specifically</a:t>
            </a:r>
            <a:r>
              <a:rPr lang="en-US" baseline="0" dirty="0" smtClean="0"/>
              <a:t> </a:t>
            </a:r>
            <a:r>
              <a:rPr lang="en-US" baseline="0" dirty="0" smtClean="0"/>
              <a:t>a demo around web captioning</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wrap up, I want you to</a:t>
            </a:r>
            <a:r>
              <a:rPr lang="en-US" baseline="0" dirty="0" smtClean="0"/>
              <a:t> remember that HTML5 is a large set of shifting technologies. Hopefully I’ve given you 1) a concise definition of HTML5, 2) the ammunition to choose what you’re ready to adopt today, 3) what you need to do to adopt new technologies while continuing to enable great experiences for older browsers and 4) where you can go to find out what’s on the bleeding edge.</a:t>
            </a:r>
          </a:p>
          <a:p>
            <a:endParaRPr lang="en-US" baseline="0" dirty="0" smtClean="0"/>
          </a:p>
          <a:p>
            <a:r>
              <a:rPr lang="en-US" baseline="0" dirty="0" smtClean="0"/>
              <a:t>The Web today is changing faster than ever before, and that pace isn’t slowing. As a web developer, you can keep up and even stay ahead of this change by staying aware of what you can use today, and what you should keep an eye on. </a:t>
            </a:r>
          </a:p>
          <a:p>
            <a:endParaRPr lang="en-US" baseline="0" dirty="0" smtClean="0"/>
          </a:p>
          <a:p>
            <a:r>
              <a:rPr lang="en-US" baseline="0" dirty="0" smtClean="0"/>
              <a:t>Thank you for coming today, now go and build the next great Web Applications.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4118763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1/2/12 13:04</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745464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1.wdp"/><Relationship Id="rId5"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4" Type="http://schemas.openxmlformats.org/officeDocument/2006/relationships/image" Target="../media/image15.jpeg"/><Relationship Id="rId5" Type="http://schemas.openxmlformats.org/officeDocument/2006/relationships/image" Target="../media/image2.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2.wdp"/><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3.wdp"/><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4" Type="http://schemas.microsoft.com/office/2007/relationships/hdphoto" Target="../media/hdphoto4.wdp"/><Relationship Id="rId5" Type="http://schemas.openxmlformats.org/officeDocument/2006/relationships/image" Target="../media/image39.png"/><Relationship Id="rId6" Type="http://schemas.microsoft.com/office/2007/relationships/hdphoto" Target="../media/hdphoto5.wdp"/><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userinexperience.com/" TargetMode="External"/><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Application Development with HTML5</a:t>
            </a:r>
            <a:endParaRPr lang="en-US" dirty="0"/>
          </a:p>
        </p:txBody>
      </p:sp>
      <p:sp>
        <p:nvSpPr>
          <p:cNvPr id="6" name="Subtitle 5"/>
          <p:cNvSpPr>
            <a:spLocks noGrp="1"/>
          </p:cNvSpPr>
          <p:nvPr>
            <p:ph type="subTitle" idx="1"/>
          </p:nvPr>
        </p:nvSpPr>
        <p:spPr/>
        <p:txBody>
          <a:bodyPr/>
          <a:lstStyle/>
          <a:p>
            <a:r>
              <a:rPr lang="en-US" dirty="0" smtClean="0"/>
              <a:t>Brandon Satrom</a:t>
            </a:r>
          </a:p>
          <a:p>
            <a:r>
              <a:rPr lang="en-US" dirty="0" smtClean="0"/>
              <a:t>Web Evangelist, Microsoft</a:t>
            </a:r>
          </a:p>
          <a:p>
            <a:r>
              <a:rPr lang="en-US" dirty="0" smtClean="0"/>
              <a:t>@BrandonSatrom | UserInexperience.com</a:t>
            </a:r>
            <a:endParaRPr lang="en-US" dirty="0"/>
          </a:p>
        </p:txBody>
      </p:sp>
    </p:spTree>
    <p:extLst>
      <p:ext uri="{BB962C8B-B14F-4D97-AF65-F5344CB8AC3E}">
        <p14:creationId xmlns:p14="http://schemas.microsoft.com/office/powerpoint/2010/main" val="2368496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825465"/>
            <a:ext cx="4382926" cy="2744879"/>
            <a:chOff x="713947" y="3825465"/>
            <a:chExt cx="4382926" cy="2744879"/>
          </a:xfrm>
        </p:grpSpPr>
        <p:grpSp>
          <p:nvGrpSpPr>
            <p:cNvPr id="15" name="Group 14"/>
            <p:cNvGrpSpPr/>
            <p:nvPr/>
          </p:nvGrpSpPr>
          <p:grpSpPr>
            <a:xfrm>
              <a:off x="713947" y="3825465"/>
              <a:ext cx="4382926" cy="2744879"/>
              <a:chOff x="713947" y="3825465"/>
              <a:chExt cx="4382926" cy="2744879"/>
            </a:xfrm>
          </p:grpSpPr>
          <p:sp>
            <p:nvSpPr>
              <p:cNvPr id="29" name="Right Arrow 28"/>
              <p:cNvSpPr/>
              <p:nvPr/>
            </p:nvSpPr>
            <p:spPr bwMode="auto">
              <a:xfrm rot="19742353">
                <a:off x="2906246" y="3825465"/>
                <a:ext cx="2190627"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p:txBody>
          <a:bodyPr/>
          <a:lstStyle/>
          <a:p>
            <a:r>
              <a:rPr lang="en-US" dirty="0" smtClean="0"/>
              <a:t>About Me</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HTML5: Mix Tape Edition</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smtClean="0">
                <a:solidFill>
                  <a:schemeClr val="accent1">
                    <a:alpha val="99000"/>
                  </a:schemeClr>
                </a:solidFill>
              </a:rPr>
              <a:t>* Things </a:t>
            </a:r>
            <a:r>
              <a:rPr lang="en-US" dirty="0">
                <a:solidFill>
                  <a:schemeClr val="accent1">
                    <a:alpha val="99000"/>
                  </a:schemeClr>
                </a:solidFill>
              </a:rPr>
              <a:t>you should use, things you should </a:t>
            </a:r>
            <a:r>
              <a:rPr lang="en-US" dirty="0" err="1">
                <a:solidFill>
                  <a:schemeClr val="accent1">
                    <a:alpha val="99000"/>
                  </a:schemeClr>
                </a:solidFill>
              </a:rPr>
              <a:t>polyfill</a:t>
            </a:r>
            <a:r>
              <a:rPr lang="en-US" dirty="0">
                <a:solidFill>
                  <a:schemeClr val="accent1">
                    <a:alpha val="99000"/>
                  </a:schemeClr>
                </a:solidFill>
              </a:rPr>
              <a:t> and </a:t>
            </a:r>
          </a:p>
          <a:p>
            <a:r>
              <a:rPr lang="en-US" dirty="0">
                <a:solidFill>
                  <a:schemeClr val="accent1">
                    <a:alpha val="99000"/>
                  </a:schemeClr>
                </a:solidFill>
              </a:rPr>
              <a:t>  things you should experiment with and </a:t>
            </a:r>
            <a:r>
              <a:rPr lang="en-US" dirty="0" smtClean="0">
                <a:solidFill>
                  <a:schemeClr val="accent1">
                    <a:alpha val="99000"/>
                  </a:schemeClr>
                </a:solidFill>
              </a:rPr>
              <a:t>prototype.</a:t>
            </a:r>
            <a:endParaRPr lang="en-US" dirty="0">
              <a:solidFill>
                <a:schemeClr val="accent1">
                  <a:alpha val="99000"/>
                </a:schemeClr>
              </a:solidFill>
            </a:endParaRPr>
          </a:p>
          <a:p>
            <a:endParaRPr lang="en-US" dirty="0"/>
          </a:p>
        </p:txBody>
      </p:sp>
    </p:spTree>
    <p:extLst>
      <p:ext uri="{BB962C8B-B14F-4D97-AF65-F5344CB8AC3E}">
        <p14:creationId xmlns:p14="http://schemas.microsoft.com/office/powerpoint/2010/main" val="22162547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Adopt (and </a:t>
            </a:r>
            <a:r>
              <a:rPr lang="en-US" sz="6000" dirty="0" err="1" smtClean="0"/>
              <a:t>Polyfill</a:t>
            </a:r>
            <a:r>
              <a:rPr lang="en-US" sz="6000" dirty="0" smtClean="0"/>
              <a:t>)</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*Mature, Site-Ready HTML5</a:t>
            </a:r>
            <a:endParaRPr lang="en-US" dirty="0"/>
          </a:p>
          <a:p>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38" y="939800"/>
            <a:ext cx="4488543" cy="44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90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Semantic Markup</a:t>
            </a:r>
            <a:r>
              <a:rPr lang="en-US" sz="6000" baseline="30000" dirty="0" smtClean="0"/>
              <a:t>*</a:t>
            </a:r>
            <a:endParaRPr lang="en-US" sz="6000" baseline="30000" dirty="0"/>
          </a:p>
        </p:txBody>
      </p:sp>
      <p:sp>
        <p:nvSpPr>
          <p:cNvPr id="5" name="Subtitle 4"/>
          <p:cNvSpPr>
            <a:spLocks noGrp="1"/>
          </p:cNvSpPr>
          <p:nvPr>
            <p:ph type="subTitle" idx="1"/>
          </p:nvPr>
        </p:nvSpPr>
        <p:spPr/>
        <p:txBody>
          <a:bodyPr/>
          <a:lstStyle/>
          <a:p>
            <a:r>
              <a:rPr lang="en-US" dirty="0">
                <a:solidFill>
                  <a:schemeClr val="accent1">
                    <a:alpha val="99000"/>
                  </a:schemeClr>
                </a:solidFill>
              </a:rPr>
              <a:t>*Alas, poor &lt;div&gt;, I hardly knew ye.</a:t>
            </a:r>
            <a:endParaRPr lang="en-US" dirty="0"/>
          </a:p>
          <a:p>
            <a:endParaRPr lang="en-US" dirty="0"/>
          </a:p>
        </p:txBody>
      </p:sp>
    </p:spTree>
    <p:extLst>
      <p:ext uri="{BB962C8B-B14F-4D97-AF65-F5344CB8AC3E}">
        <p14:creationId xmlns:p14="http://schemas.microsoft.com/office/powerpoint/2010/main" val="1273672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XHTML Document</a:t>
            </a:r>
            <a:endParaRPr lang="en-US" dirty="0"/>
          </a:p>
        </p:txBody>
      </p:sp>
      <p:sp>
        <p:nvSpPr>
          <p:cNvPr id="8" name="Text Placeholder 5"/>
          <p:cNvSpPr txBox="1">
            <a:spLocks/>
          </p:cNvSpPr>
          <p:nvPr/>
        </p:nvSpPr>
        <p:spPr>
          <a:xfrm>
            <a:off x="519113"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4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&lt;!DOCTYPE html PUBLIC "-//W3C//DTD XHTML 1.0 Strict//EN" "http://www.w3.org/TR/xhtml1/DTD/xhtml1-strict.dtd"&gt;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&lt;meta http-</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equiv</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="content-type" 			  			content="text/html;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charset=utf-8"&gt;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XHTML :/ &lt;/p&gt;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965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HTML5 Document</a:t>
            </a:r>
            <a:endParaRPr lang="en-US" dirty="0"/>
          </a:p>
        </p:txBody>
      </p:sp>
      <p:sp>
        <p:nvSpPr>
          <p:cNvPr id="8" name="Text Placeholder 5"/>
          <p:cNvSpPr txBox="1">
            <a:spLocks/>
          </p:cNvSpPr>
          <p:nvPr/>
        </p:nvSpPr>
        <p:spPr>
          <a:xfrm>
            <a:off x="519907"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&lt;!DOCTYPE 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&lt;meta charset="utf-8"&gt;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&lt;title&gt; Hello &lt;/title&gt;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HTML5! &lt;/p&gt;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89948515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73300774"/>
              </p:ext>
            </p:extLst>
          </p:nvPr>
        </p:nvGraphicFramePr>
        <p:xfrm>
          <a:off x="1350760" y="1355907"/>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tx1"/>
                          </a:solidFill>
                        </a:rPr>
                        <a:t>article</a:t>
                      </a:r>
                      <a:endParaRPr lang="en-US" sz="3200" dirty="0">
                        <a:solidFill>
                          <a:schemeClr val="tx1"/>
                        </a:solidFill>
                      </a:endParaRPr>
                    </a:p>
                  </a:txBody>
                  <a:tcPr/>
                </a:tc>
                <a:tc>
                  <a:txBody>
                    <a:bodyPr/>
                    <a:lstStyle/>
                    <a:p>
                      <a:r>
                        <a:rPr lang="en-US" sz="3200" dirty="0" smtClean="0">
                          <a:solidFill>
                            <a:schemeClr val="tx1"/>
                          </a:solidFill>
                        </a:rPr>
                        <a:t>footer</a:t>
                      </a:r>
                      <a:endParaRPr lang="en-US" sz="3200" dirty="0">
                        <a:solidFill>
                          <a:schemeClr val="tx1"/>
                        </a:solidFill>
                      </a:endParaRPr>
                    </a:p>
                  </a:txBody>
                  <a:tcPr/>
                </a:tc>
                <a:tc>
                  <a:txBody>
                    <a:bodyPr/>
                    <a:lstStyle/>
                    <a:p>
                      <a:r>
                        <a:rPr lang="en-US" sz="3200" dirty="0" smtClean="0">
                          <a:solidFill>
                            <a:schemeClr val="tx1"/>
                          </a:solidFill>
                        </a:rPr>
                        <a:t>rt</a:t>
                      </a:r>
                      <a:endParaRPr lang="en-US" sz="3200" dirty="0">
                        <a:solidFill>
                          <a:schemeClr val="tx1"/>
                        </a:solidFill>
                      </a:endParaRPr>
                    </a:p>
                  </a:txBody>
                  <a:tcPr/>
                </a:tc>
              </a:tr>
              <a:tr h="449342">
                <a:tc>
                  <a:txBody>
                    <a:bodyPr/>
                    <a:lstStyle/>
                    <a:p>
                      <a:r>
                        <a:rPr lang="en-US" sz="3200" dirty="0" smtClean="0">
                          <a:solidFill>
                            <a:schemeClr val="tx1"/>
                          </a:solidFill>
                        </a:rPr>
                        <a:t>aside</a:t>
                      </a:r>
                      <a:endParaRPr lang="en-US" sz="3200" dirty="0">
                        <a:solidFill>
                          <a:schemeClr val="tx1"/>
                        </a:solidFill>
                      </a:endParaRPr>
                    </a:p>
                  </a:txBody>
                  <a:tcPr/>
                </a:tc>
                <a:tc>
                  <a:txBody>
                    <a:bodyPr/>
                    <a:lstStyle/>
                    <a:p>
                      <a:r>
                        <a:rPr lang="en-US" sz="3200" dirty="0" smtClean="0">
                          <a:solidFill>
                            <a:schemeClr val="tx1"/>
                          </a:solidFill>
                        </a:rPr>
                        <a:t>header</a:t>
                      </a:r>
                      <a:endParaRPr lang="en-US" sz="3200" dirty="0">
                        <a:solidFill>
                          <a:schemeClr val="tx1"/>
                        </a:solidFill>
                      </a:endParaRPr>
                    </a:p>
                  </a:txBody>
                  <a:tcPr/>
                </a:tc>
                <a:tc>
                  <a:txBody>
                    <a:bodyPr/>
                    <a:lstStyle/>
                    <a:p>
                      <a:r>
                        <a:rPr lang="en-US" sz="3200" dirty="0" smtClean="0">
                          <a:solidFill>
                            <a:schemeClr val="tx1"/>
                          </a:solidFill>
                        </a:rPr>
                        <a:t>ruby</a:t>
                      </a:r>
                      <a:endParaRPr lang="en-US" sz="3200" dirty="0">
                        <a:solidFill>
                          <a:schemeClr val="tx1"/>
                        </a:solidFill>
                      </a:endParaRPr>
                    </a:p>
                  </a:txBody>
                  <a:tcPr/>
                </a:tc>
              </a:tr>
              <a:tr h="449342">
                <a:tc>
                  <a:txBody>
                    <a:bodyPr/>
                    <a:lstStyle/>
                    <a:p>
                      <a:r>
                        <a:rPr lang="en-US" sz="3200" dirty="0" smtClean="0">
                          <a:solidFill>
                            <a:schemeClr val="tx1"/>
                          </a:solidFill>
                        </a:rPr>
                        <a:t>audio</a:t>
                      </a:r>
                      <a:endParaRPr lang="en-US" sz="3200" dirty="0">
                        <a:solidFill>
                          <a:schemeClr val="tx1"/>
                        </a:solidFill>
                      </a:endParaRPr>
                    </a:p>
                  </a:txBody>
                  <a:tcPr/>
                </a:tc>
                <a:tc>
                  <a:txBody>
                    <a:bodyPr/>
                    <a:lstStyle/>
                    <a:p>
                      <a:r>
                        <a:rPr lang="en-US" sz="3200" dirty="0" smtClean="0">
                          <a:solidFill>
                            <a:schemeClr val="tx1"/>
                          </a:solidFill>
                        </a:rPr>
                        <a:t>hgroup</a:t>
                      </a:r>
                      <a:endParaRPr lang="en-US" sz="3200" dirty="0">
                        <a:solidFill>
                          <a:schemeClr val="tx1"/>
                        </a:solidFill>
                      </a:endParaRPr>
                    </a:p>
                  </a:txBody>
                  <a:tcPr/>
                </a:tc>
                <a:tc>
                  <a:txBody>
                    <a:bodyPr/>
                    <a:lstStyle/>
                    <a:p>
                      <a:r>
                        <a:rPr lang="en-US" sz="3200" dirty="0" smtClean="0">
                          <a:solidFill>
                            <a:schemeClr val="tx1"/>
                          </a:solidFill>
                        </a:rPr>
                        <a:t>section</a:t>
                      </a:r>
                      <a:endParaRPr lang="en-US" sz="3200" dirty="0">
                        <a:solidFill>
                          <a:schemeClr val="tx1"/>
                        </a:solidFill>
                      </a:endParaRPr>
                    </a:p>
                  </a:txBody>
                  <a:tcPr/>
                </a:tc>
              </a:tr>
              <a:tr h="449342">
                <a:tc>
                  <a:txBody>
                    <a:bodyPr/>
                    <a:lstStyle/>
                    <a:p>
                      <a:r>
                        <a:rPr lang="en-US" sz="3200" dirty="0" smtClean="0">
                          <a:solidFill>
                            <a:schemeClr val="tx1"/>
                          </a:solidFill>
                        </a:rPr>
                        <a:t>canvas</a:t>
                      </a:r>
                      <a:endParaRPr lang="en-US" sz="3200" dirty="0">
                        <a:solidFill>
                          <a:schemeClr val="tx1"/>
                        </a:solidFill>
                      </a:endParaRPr>
                    </a:p>
                  </a:txBody>
                  <a:tcPr/>
                </a:tc>
                <a:tc>
                  <a:txBody>
                    <a:bodyPr/>
                    <a:lstStyle/>
                    <a:p>
                      <a:r>
                        <a:rPr lang="en-US" sz="3200" dirty="0" smtClean="0">
                          <a:solidFill>
                            <a:schemeClr val="tx1"/>
                          </a:solidFill>
                        </a:rPr>
                        <a:t>keygen</a:t>
                      </a:r>
                      <a:endParaRPr lang="en-US" sz="3200" dirty="0">
                        <a:solidFill>
                          <a:schemeClr val="tx1"/>
                        </a:solidFill>
                      </a:endParaRPr>
                    </a:p>
                  </a:txBody>
                  <a:tcPr/>
                </a:tc>
                <a:tc>
                  <a:txBody>
                    <a:bodyPr/>
                    <a:lstStyle/>
                    <a:p>
                      <a:r>
                        <a:rPr lang="en-US" sz="3200" dirty="0" smtClean="0">
                          <a:solidFill>
                            <a:schemeClr val="tx1"/>
                          </a:solidFill>
                        </a:rPr>
                        <a:t>source</a:t>
                      </a:r>
                      <a:endParaRPr lang="en-US" sz="3200" dirty="0">
                        <a:solidFill>
                          <a:schemeClr val="tx1"/>
                        </a:solidFill>
                      </a:endParaRPr>
                    </a:p>
                  </a:txBody>
                  <a:tcPr/>
                </a:tc>
              </a:tr>
              <a:tr h="449342">
                <a:tc>
                  <a:txBody>
                    <a:bodyPr/>
                    <a:lstStyle/>
                    <a:p>
                      <a:r>
                        <a:rPr lang="en-US" sz="3200" dirty="0" smtClean="0">
                          <a:solidFill>
                            <a:schemeClr val="tx1"/>
                          </a:solidFill>
                        </a:rPr>
                        <a:t>command</a:t>
                      </a:r>
                      <a:endParaRPr lang="en-US" sz="3200" dirty="0">
                        <a:solidFill>
                          <a:schemeClr val="tx1"/>
                        </a:solidFill>
                      </a:endParaRPr>
                    </a:p>
                  </a:txBody>
                  <a:tcPr/>
                </a:tc>
                <a:tc>
                  <a:txBody>
                    <a:bodyPr/>
                    <a:lstStyle/>
                    <a:p>
                      <a:r>
                        <a:rPr lang="en-US" sz="3200" dirty="0" smtClean="0">
                          <a:solidFill>
                            <a:schemeClr val="tx1"/>
                          </a:solidFill>
                        </a:rPr>
                        <a:t>mark</a:t>
                      </a:r>
                      <a:endParaRPr lang="en-US" sz="3200" dirty="0">
                        <a:solidFill>
                          <a:schemeClr val="tx1"/>
                        </a:solidFill>
                      </a:endParaRPr>
                    </a:p>
                  </a:txBody>
                  <a:tcPr/>
                </a:tc>
                <a:tc>
                  <a:txBody>
                    <a:bodyPr/>
                    <a:lstStyle/>
                    <a:p>
                      <a:r>
                        <a:rPr lang="en-US" sz="3200" dirty="0" smtClean="0">
                          <a:solidFill>
                            <a:schemeClr val="tx1"/>
                          </a:solidFill>
                        </a:rPr>
                        <a:t>summary</a:t>
                      </a:r>
                      <a:endParaRPr lang="en-US" sz="3200" dirty="0">
                        <a:solidFill>
                          <a:schemeClr val="tx1"/>
                        </a:solidFill>
                      </a:endParaRPr>
                    </a:p>
                  </a:txBody>
                  <a:tcPr/>
                </a:tc>
              </a:tr>
              <a:tr h="449342">
                <a:tc>
                  <a:txBody>
                    <a:bodyPr/>
                    <a:lstStyle/>
                    <a:p>
                      <a:r>
                        <a:rPr lang="en-US" sz="3200" dirty="0" smtClean="0">
                          <a:solidFill>
                            <a:schemeClr val="tx1"/>
                          </a:solidFill>
                        </a:rPr>
                        <a:t>datalist</a:t>
                      </a:r>
                      <a:endParaRPr lang="en-US" sz="3200" dirty="0">
                        <a:solidFill>
                          <a:schemeClr val="tx1"/>
                        </a:solidFill>
                      </a:endParaRPr>
                    </a:p>
                  </a:txBody>
                  <a:tcPr/>
                </a:tc>
                <a:tc>
                  <a:txBody>
                    <a:bodyPr/>
                    <a:lstStyle/>
                    <a:p>
                      <a:r>
                        <a:rPr lang="en-US" sz="3200" dirty="0" smtClean="0">
                          <a:solidFill>
                            <a:schemeClr val="tx1"/>
                          </a:solidFill>
                        </a:rPr>
                        <a:t>meter</a:t>
                      </a:r>
                      <a:endParaRPr lang="en-US" sz="3200" dirty="0">
                        <a:solidFill>
                          <a:schemeClr val="tx1"/>
                        </a:solidFill>
                      </a:endParaRPr>
                    </a:p>
                  </a:txBody>
                  <a:tcPr/>
                </a:tc>
                <a:tc>
                  <a:txBody>
                    <a:bodyPr/>
                    <a:lstStyle/>
                    <a:p>
                      <a:r>
                        <a:rPr lang="en-US" sz="3200" dirty="0" smtClean="0">
                          <a:solidFill>
                            <a:schemeClr val="tx1"/>
                          </a:solidFill>
                        </a:rPr>
                        <a:t>time</a:t>
                      </a:r>
                      <a:endParaRPr lang="en-US" sz="3200" dirty="0">
                        <a:solidFill>
                          <a:schemeClr val="tx1"/>
                        </a:solidFill>
                      </a:endParaRPr>
                    </a:p>
                  </a:txBody>
                  <a:tcPr/>
                </a:tc>
              </a:tr>
              <a:tr h="449342">
                <a:tc>
                  <a:txBody>
                    <a:bodyPr/>
                    <a:lstStyle/>
                    <a:p>
                      <a:r>
                        <a:rPr lang="en-US" sz="3200" dirty="0" smtClean="0">
                          <a:solidFill>
                            <a:schemeClr val="tx1"/>
                          </a:solidFill>
                        </a:rPr>
                        <a:t>embed</a:t>
                      </a:r>
                      <a:endParaRPr lang="en-US" sz="3200" dirty="0">
                        <a:solidFill>
                          <a:schemeClr val="tx1"/>
                        </a:solidFill>
                      </a:endParaRPr>
                    </a:p>
                  </a:txBody>
                  <a:tcPr/>
                </a:tc>
                <a:tc>
                  <a:txBody>
                    <a:bodyPr/>
                    <a:lstStyle/>
                    <a:p>
                      <a:r>
                        <a:rPr lang="en-US" sz="3200" dirty="0" smtClean="0">
                          <a:solidFill>
                            <a:schemeClr val="tx1"/>
                          </a:solidFill>
                        </a:rPr>
                        <a:t>output</a:t>
                      </a:r>
                      <a:endParaRPr lang="en-US" sz="3200" dirty="0">
                        <a:solidFill>
                          <a:schemeClr val="tx1"/>
                        </a:solidFill>
                      </a:endParaRPr>
                    </a:p>
                  </a:txBody>
                  <a:tcPr/>
                </a:tc>
                <a:tc>
                  <a:txBody>
                    <a:bodyPr/>
                    <a:lstStyle/>
                    <a:p>
                      <a:r>
                        <a:rPr lang="en-US" sz="3200" dirty="0" smtClean="0">
                          <a:solidFill>
                            <a:schemeClr val="tx1"/>
                          </a:solidFill>
                        </a:rPr>
                        <a:t>wbr</a:t>
                      </a:r>
                      <a:endParaRPr lang="en-US" sz="3200" dirty="0">
                        <a:solidFill>
                          <a:schemeClr val="tx1"/>
                        </a:solidFill>
                      </a:endParaRPr>
                    </a:p>
                  </a:txBody>
                  <a:tcPr/>
                </a:tc>
              </a:tr>
              <a:tr h="449342">
                <a:tc>
                  <a:txBody>
                    <a:bodyPr/>
                    <a:lstStyle/>
                    <a:p>
                      <a:r>
                        <a:rPr lang="en-US" sz="3200" dirty="0" smtClean="0">
                          <a:solidFill>
                            <a:schemeClr val="tx1"/>
                          </a:solidFill>
                        </a:rPr>
                        <a:t>figcaption</a:t>
                      </a:r>
                      <a:endParaRPr lang="en-US" sz="3200" dirty="0">
                        <a:solidFill>
                          <a:schemeClr val="tx1"/>
                        </a:solidFill>
                      </a:endParaRPr>
                    </a:p>
                  </a:txBody>
                  <a:tcPr/>
                </a:tc>
                <a:tc>
                  <a:txBody>
                    <a:bodyPr/>
                    <a:lstStyle/>
                    <a:p>
                      <a:r>
                        <a:rPr lang="en-US" sz="3200" dirty="0" smtClean="0">
                          <a:solidFill>
                            <a:schemeClr val="tx1"/>
                          </a:solidFill>
                        </a:rPr>
                        <a:t>progress</a:t>
                      </a:r>
                      <a:endParaRPr lang="en-US" sz="3200" dirty="0">
                        <a:solidFill>
                          <a:schemeClr val="tx1"/>
                        </a:solidFill>
                      </a:endParaRPr>
                    </a:p>
                  </a:txBody>
                  <a:tcPr/>
                </a:tc>
                <a:tc>
                  <a:txBody>
                    <a:bodyPr/>
                    <a:lstStyle/>
                    <a:p>
                      <a:endParaRPr lang="en-US" sz="3200" dirty="0">
                        <a:solidFill>
                          <a:schemeClr val="tx1"/>
                        </a:solidFill>
                      </a:endParaRPr>
                    </a:p>
                  </a:txBody>
                  <a:tcPr/>
                </a:tc>
              </a:tr>
              <a:tr h="449342">
                <a:tc>
                  <a:txBody>
                    <a:bodyPr/>
                    <a:lstStyle/>
                    <a:p>
                      <a:r>
                        <a:rPr lang="en-US" sz="3200" dirty="0" smtClean="0">
                          <a:solidFill>
                            <a:schemeClr val="tx1"/>
                          </a:solidFill>
                        </a:rPr>
                        <a:t>figure</a:t>
                      </a:r>
                      <a:endParaRPr lang="en-US" sz="3200" dirty="0">
                        <a:solidFill>
                          <a:schemeClr val="tx1"/>
                        </a:solidFill>
                      </a:endParaRPr>
                    </a:p>
                  </a:txBody>
                  <a:tcPr/>
                </a:tc>
                <a:tc>
                  <a:txBody>
                    <a:bodyPr/>
                    <a:lstStyle/>
                    <a:p>
                      <a:r>
                        <a:rPr lang="en-US" sz="3200" dirty="0" smtClean="0">
                          <a:solidFill>
                            <a:schemeClr val="tx1"/>
                          </a:solidFill>
                        </a:rPr>
                        <a:t>rp</a:t>
                      </a:r>
                      <a:endParaRPr lang="en-US" sz="3200" dirty="0">
                        <a:solidFill>
                          <a:schemeClr val="tx1"/>
                        </a:solidFill>
                      </a:endParaRPr>
                    </a:p>
                  </a:txBody>
                  <a:tcPr/>
                </a:tc>
                <a:tc>
                  <a:txBody>
                    <a:bodyPr/>
                    <a:lstStyle/>
                    <a:p>
                      <a:endParaRPr lang="en-US" sz="3200" dirty="0">
                        <a:solidFill>
                          <a:schemeClr val="tx1"/>
                        </a:solidFill>
                      </a:endParaRPr>
                    </a:p>
                  </a:txBody>
                  <a:tcPr/>
                </a:tc>
              </a:tr>
            </a:tbl>
          </a:graphicData>
        </a:graphic>
      </p:graphicFrame>
      <p:sp>
        <p:nvSpPr>
          <p:cNvPr id="5" name="Title 4"/>
          <p:cNvSpPr>
            <a:spLocks noGrp="1"/>
          </p:cNvSpPr>
          <p:nvPr>
            <p:ph type="title"/>
          </p:nvPr>
        </p:nvSpPr>
        <p:spPr/>
        <p:txBody>
          <a:bodyPr/>
          <a:lstStyle/>
          <a:p>
            <a:r>
              <a:rPr lang="en-US" dirty="0" smtClean="0"/>
              <a:t>28 New Elements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2051507"/>
              </p:ext>
            </p:extLst>
          </p:nvPr>
        </p:nvGraphicFramePr>
        <p:xfrm>
          <a:off x="1353312" y="1353312"/>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accent1"/>
                          </a:solidFill>
                        </a:rPr>
                        <a:t>article</a:t>
                      </a:r>
                      <a:endParaRPr lang="en-US" sz="3200" dirty="0">
                        <a:solidFill>
                          <a:schemeClr val="accent1"/>
                        </a:solidFill>
                      </a:endParaRPr>
                    </a:p>
                  </a:txBody>
                  <a:tcPr/>
                </a:tc>
                <a:tc>
                  <a:txBody>
                    <a:bodyPr/>
                    <a:lstStyle/>
                    <a:p>
                      <a:r>
                        <a:rPr lang="en-US" sz="3200" dirty="0" smtClean="0">
                          <a:solidFill>
                            <a:schemeClr val="accent1"/>
                          </a:solidFill>
                        </a:rPr>
                        <a:t>footer</a:t>
                      </a:r>
                      <a:endParaRPr lang="en-US" sz="3200" dirty="0">
                        <a:solidFill>
                          <a:schemeClr val="accent1"/>
                        </a:solidFill>
                      </a:endParaRPr>
                    </a:p>
                  </a:txBody>
                  <a:tcPr/>
                </a:tc>
                <a:tc>
                  <a:txBody>
                    <a:bodyPr/>
                    <a:lstStyle/>
                    <a:p>
                      <a:r>
                        <a:rPr lang="en-US" sz="3200" dirty="0" smtClean="0"/>
                        <a:t>rt</a:t>
                      </a:r>
                      <a:endParaRPr lang="en-US" sz="3200" dirty="0"/>
                    </a:p>
                  </a:txBody>
                  <a:tcPr/>
                </a:tc>
              </a:tr>
              <a:tr h="449342">
                <a:tc>
                  <a:txBody>
                    <a:bodyPr/>
                    <a:lstStyle/>
                    <a:p>
                      <a:r>
                        <a:rPr lang="en-US" sz="3200" dirty="0" smtClean="0">
                          <a:solidFill>
                            <a:schemeClr val="accent1"/>
                          </a:solidFill>
                        </a:rPr>
                        <a:t>aside</a:t>
                      </a:r>
                      <a:endParaRPr lang="en-US" sz="3200" dirty="0">
                        <a:solidFill>
                          <a:schemeClr val="accent1"/>
                        </a:solidFill>
                      </a:endParaRPr>
                    </a:p>
                  </a:txBody>
                  <a:tcPr/>
                </a:tc>
                <a:tc>
                  <a:txBody>
                    <a:bodyPr/>
                    <a:lstStyle/>
                    <a:p>
                      <a:r>
                        <a:rPr lang="en-US" sz="3200" dirty="0" smtClean="0">
                          <a:solidFill>
                            <a:schemeClr val="accent1"/>
                          </a:solidFill>
                        </a:rPr>
                        <a:t>header</a:t>
                      </a:r>
                      <a:endParaRPr lang="en-US" sz="3200" dirty="0">
                        <a:solidFill>
                          <a:schemeClr val="accent1"/>
                        </a:solidFill>
                      </a:endParaRPr>
                    </a:p>
                  </a:txBody>
                  <a:tcPr/>
                </a:tc>
                <a:tc>
                  <a:txBody>
                    <a:bodyPr/>
                    <a:lstStyle/>
                    <a:p>
                      <a:r>
                        <a:rPr lang="en-US" sz="3200" dirty="0" smtClean="0"/>
                        <a:t>ruby</a:t>
                      </a:r>
                      <a:endParaRPr lang="en-US" sz="3200" dirty="0"/>
                    </a:p>
                  </a:txBody>
                  <a:tcPr/>
                </a:tc>
              </a:tr>
              <a:tr h="449342">
                <a:tc>
                  <a:txBody>
                    <a:bodyPr/>
                    <a:lstStyle/>
                    <a:p>
                      <a:r>
                        <a:rPr lang="en-US" sz="3200" dirty="0" smtClean="0">
                          <a:solidFill>
                            <a:schemeClr val="accent1"/>
                          </a:solidFill>
                        </a:rPr>
                        <a:t>audio</a:t>
                      </a:r>
                      <a:endParaRPr lang="en-US" sz="3200" dirty="0">
                        <a:solidFill>
                          <a:schemeClr val="accent1"/>
                        </a:solidFill>
                      </a:endParaRPr>
                    </a:p>
                  </a:txBody>
                  <a:tcPr/>
                </a:tc>
                <a:tc>
                  <a:txBody>
                    <a:bodyPr/>
                    <a:lstStyle/>
                    <a:p>
                      <a:r>
                        <a:rPr lang="en-US" sz="3200" dirty="0" smtClean="0"/>
                        <a:t>hgroup</a:t>
                      </a:r>
                      <a:endParaRPr lang="en-US" sz="3200" dirty="0"/>
                    </a:p>
                  </a:txBody>
                  <a:tcPr/>
                </a:tc>
                <a:tc>
                  <a:txBody>
                    <a:bodyPr/>
                    <a:lstStyle/>
                    <a:p>
                      <a:r>
                        <a:rPr lang="en-US" sz="3200" dirty="0" smtClean="0">
                          <a:solidFill>
                            <a:schemeClr val="accent1"/>
                          </a:solidFill>
                        </a:rPr>
                        <a:t>section</a:t>
                      </a:r>
                      <a:endParaRPr lang="en-US" sz="3200" dirty="0">
                        <a:solidFill>
                          <a:schemeClr val="accent1"/>
                        </a:solidFill>
                      </a:endParaRPr>
                    </a:p>
                  </a:txBody>
                  <a:tcPr/>
                </a:tc>
              </a:tr>
              <a:tr h="449342">
                <a:tc>
                  <a:txBody>
                    <a:bodyPr/>
                    <a:lstStyle/>
                    <a:p>
                      <a:r>
                        <a:rPr lang="en-US" sz="3200" dirty="0" smtClean="0">
                          <a:solidFill>
                            <a:schemeClr val="accent1"/>
                          </a:solidFill>
                        </a:rPr>
                        <a:t>canvas</a:t>
                      </a:r>
                      <a:endParaRPr lang="en-US" sz="3200" dirty="0">
                        <a:solidFill>
                          <a:schemeClr val="accent1"/>
                        </a:solidFill>
                      </a:endParaRPr>
                    </a:p>
                  </a:txBody>
                  <a:tcPr/>
                </a:tc>
                <a:tc>
                  <a:txBody>
                    <a:bodyPr/>
                    <a:lstStyle/>
                    <a:p>
                      <a:r>
                        <a:rPr lang="en-US" sz="3200" dirty="0" smtClean="0"/>
                        <a:t>keygen</a:t>
                      </a:r>
                      <a:endParaRPr lang="en-US" sz="3200" dirty="0"/>
                    </a:p>
                  </a:txBody>
                  <a:tcPr/>
                </a:tc>
                <a:tc>
                  <a:txBody>
                    <a:bodyPr/>
                    <a:lstStyle/>
                    <a:p>
                      <a:r>
                        <a:rPr lang="en-US" sz="3200" dirty="0" smtClean="0"/>
                        <a:t>source</a:t>
                      </a:r>
                      <a:endParaRPr lang="en-US" sz="3200" dirty="0"/>
                    </a:p>
                  </a:txBody>
                  <a:tcPr/>
                </a:tc>
              </a:tr>
              <a:tr h="449342">
                <a:tc>
                  <a:txBody>
                    <a:bodyPr/>
                    <a:lstStyle/>
                    <a:p>
                      <a:r>
                        <a:rPr lang="en-US" sz="3200" dirty="0" smtClean="0"/>
                        <a:t>command</a:t>
                      </a:r>
                      <a:endParaRPr lang="en-US" sz="3200" dirty="0"/>
                    </a:p>
                  </a:txBody>
                  <a:tcPr/>
                </a:tc>
                <a:tc>
                  <a:txBody>
                    <a:bodyPr/>
                    <a:lstStyle/>
                    <a:p>
                      <a:r>
                        <a:rPr lang="en-US" sz="3200" dirty="0" smtClean="0">
                          <a:solidFill>
                            <a:schemeClr val="accent1"/>
                          </a:solidFill>
                        </a:rPr>
                        <a:t>mark</a:t>
                      </a:r>
                      <a:endParaRPr lang="en-US" sz="3200" dirty="0">
                        <a:solidFill>
                          <a:schemeClr val="accent1"/>
                        </a:solidFill>
                      </a:endParaRPr>
                    </a:p>
                  </a:txBody>
                  <a:tcPr/>
                </a:tc>
                <a:tc>
                  <a:txBody>
                    <a:bodyPr/>
                    <a:lstStyle/>
                    <a:p>
                      <a:r>
                        <a:rPr lang="en-US" sz="3200" dirty="0" smtClean="0"/>
                        <a:t>summary</a:t>
                      </a:r>
                      <a:endParaRPr lang="en-US" sz="3200" dirty="0"/>
                    </a:p>
                  </a:txBody>
                  <a:tcPr/>
                </a:tc>
              </a:tr>
              <a:tr h="449342">
                <a:tc>
                  <a:txBody>
                    <a:bodyPr/>
                    <a:lstStyle/>
                    <a:p>
                      <a:r>
                        <a:rPr lang="en-US" sz="3200" dirty="0" smtClean="0"/>
                        <a:t>datalist</a:t>
                      </a:r>
                      <a:endParaRPr lang="en-US" sz="3200" dirty="0"/>
                    </a:p>
                  </a:txBody>
                  <a:tcPr/>
                </a:tc>
                <a:tc>
                  <a:txBody>
                    <a:bodyPr/>
                    <a:lstStyle/>
                    <a:p>
                      <a:r>
                        <a:rPr lang="en-US" sz="3200" dirty="0" smtClean="0"/>
                        <a:t>meter</a:t>
                      </a:r>
                      <a:endParaRPr lang="en-US" sz="3200" dirty="0"/>
                    </a:p>
                  </a:txBody>
                  <a:tcPr/>
                </a:tc>
                <a:tc>
                  <a:txBody>
                    <a:bodyPr/>
                    <a:lstStyle/>
                    <a:p>
                      <a:r>
                        <a:rPr lang="en-US" sz="3200" dirty="0" smtClean="0">
                          <a:solidFill>
                            <a:schemeClr val="accent1"/>
                          </a:solidFill>
                        </a:rPr>
                        <a:t>time</a:t>
                      </a:r>
                      <a:endParaRPr lang="en-US" sz="3200" dirty="0">
                        <a:solidFill>
                          <a:schemeClr val="accent1"/>
                        </a:solidFill>
                      </a:endParaRPr>
                    </a:p>
                  </a:txBody>
                  <a:tcPr/>
                </a:tc>
              </a:tr>
              <a:tr h="449342">
                <a:tc>
                  <a:txBody>
                    <a:bodyPr/>
                    <a:lstStyle/>
                    <a:p>
                      <a:r>
                        <a:rPr lang="en-US" sz="3200" dirty="0" smtClean="0"/>
                        <a:t>embed</a:t>
                      </a:r>
                      <a:endParaRPr lang="en-US" sz="3200" dirty="0"/>
                    </a:p>
                  </a:txBody>
                  <a:tcPr/>
                </a:tc>
                <a:tc>
                  <a:txBody>
                    <a:bodyPr/>
                    <a:lstStyle/>
                    <a:p>
                      <a:r>
                        <a:rPr lang="en-US" sz="3200" dirty="0" smtClean="0"/>
                        <a:t>output</a:t>
                      </a:r>
                      <a:endParaRPr lang="en-US" sz="3200" dirty="0"/>
                    </a:p>
                  </a:txBody>
                  <a:tcPr/>
                </a:tc>
                <a:tc>
                  <a:txBody>
                    <a:bodyPr/>
                    <a:lstStyle/>
                    <a:p>
                      <a:r>
                        <a:rPr lang="en-US" sz="3200" dirty="0" smtClean="0"/>
                        <a:t>wbr</a:t>
                      </a:r>
                      <a:endParaRPr lang="en-US" sz="3200" dirty="0"/>
                    </a:p>
                  </a:txBody>
                  <a:tcPr/>
                </a:tc>
              </a:tr>
              <a:tr h="449342">
                <a:tc>
                  <a:txBody>
                    <a:bodyPr/>
                    <a:lstStyle/>
                    <a:p>
                      <a:r>
                        <a:rPr lang="en-US" sz="3200" dirty="0" smtClean="0">
                          <a:solidFill>
                            <a:schemeClr val="accent1"/>
                          </a:solidFill>
                        </a:rPr>
                        <a:t>figcaption</a:t>
                      </a:r>
                      <a:endParaRPr lang="en-US" sz="3200" dirty="0">
                        <a:solidFill>
                          <a:schemeClr val="accent1"/>
                        </a:solidFill>
                      </a:endParaRPr>
                    </a:p>
                  </a:txBody>
                  <a:tcPr/>
                </a:tc>
                <a:tc>
                  <a:txBody>
                    <a:bodyPr/>
                    <a:lstStyle/>
                    <a:p>
                      <a:r>
                        <a:rPr lang="en-US" sz="3200" dirty="0" smtClean="0"/>
                        <a:t>progress</a:t>
                      </a:r>
                      <a:endParaRPr lang="en-US" sz="3200" dirty="0"/>
                    </a:p>
                  </a:txBody>
                  <a:tcPr/>
                </a:tc>
                <a:tc>
                  <a:txBody>
                    <a:bodyPr/>
                    <a:lstStyle/>
                    <a:p>
                      <a:endParaRPr lang="en-US" sz="3200" dirty="0"/>
                    </a:p>
                  </a:txBody>
                  <a:tcPr/>
                </a:tc>
              </a:tr>
              <a:tr h="449342">
                <a:tc>
                  <a:txBody>
                    <a:bodyPr/>
                    <a:lstStyle/>
                    <a:p>
                      <a:r>
                        <a:rPr lang="en-US" sz="3200" dirty="0" smtClean="0">
                          <a:solidFill>
                            <a:schemeClr val="accent1"/>
                          </a:solidFill>
                        </a:rPr>
                        <a:t>figure</a:t>
                      </a:r>
                      <a:endParaRPr lang="en-US" sz="3200" dirty="0">
                        <a:solidFill>
                          <a:schemeClr val="accent1"/>
                        </a:solidFill>
                      </a:endParaRPr>
                    </a:p>
                  </a:txBody>
                  <a:tcPr/>
                </a:tc>
                <a:tc>
                  <a:txBody>
                    <a:bodyPr/>
                    <a:lstStyle/>
                    <a:p>
                      <a:r>
                        <a:rPr lang="en-US" sz="3200" dirty="0" smtClean="0"/>
                        <a:t>rp</a:t>
                      </a:r>
                      <a:endParaRPr lang="en-US" sz="3200" dirty="0"/>
                    </a:p>
                  </a:txBody>
                  <a:tcPr/>
                </a:tc>
                <a:tc>
                  <a:txBody>
                    <a:bodyPr/>
                    <a:lstStyle/>
                    <a:p>
                      <a:endParaRPr lang="en-US" sz="3200" dirty="0"/>
                    </a:p>
                  </a:txBody>
                  <a:tcPr/>
                </a:tc>
              </a:tr>
            </a:tbl>
          </a:graphicData>
        </a:graphic>
      </p:graphicFrame>
    </p:spTree>
    <p:extLst>
      <p:ext uri="{BB962C8B-B14F-4D97-AF65-F5344CB8AC3E}">
        <p14:creationId xmlns:p14="http://schemas.microsoft.com/office/powerpoint/2010/main" val="13822339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mtClean="0"/>
              <a:t>Semantic Markup</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83287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Canvas and SVG</a:t>
            </a:r>
            <a:r>
              <a:rPr lang="en-US" sz="6000" baseline="30000" dirty="0" smtClean="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*Your old Nintendo games, reborn! (Plus DOOM)</a:t>
            </a:r>
            <a:endParaRPr lang="en-US" dirty="0"/>
          </a:p>
        </p:txBody>
      </p:sp>
    </p:spTree>
    <p:extLst>
      <p:ext uri="{BB962C8B-B14F-4D97-AF65-F5344CB8AC3E}">
        <p14:creationId xmlns:p14="http://schemas.microsoft.com/office/powerpoint/2010/main" val="22147248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9479280" y="2857500"/>
            <a:ext cx="1638300"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10578119" y="2684317"/>
            <a:ext cx="2137755"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&lt;canvas&gt; + JavaScript = Crazy Delicious</a:t>
            </a:r>
            <a:endParaRPr lang="en-US" dirty="0"/>
          </a:p>
        </p:txBody>
      </p:sp>
      <p:sp>
        <p:nvSpPr>
          <p:cNvPr id="9" name="Text Placeholder 5"/>
          <p:cNvSpPr>
            <a:spLocks noGrp="1"/>
          </p:cNvSpPr>
          <p:nvPr>
            <p:ph type="body" sz="quarter" idx="10"/>
          </p:nvPr>
        </p:nvSpPr>
        <p:spPr>
          <a:xfrm>
            <a:off x="519114" y="1447800"/>
            <a:ext cx="11149012" cy="2108269"/>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ysClr val="windowText" lastClr="000000"/>
                </a:solidFill>
                <a:effectLst/>
                <a:uLnTx/>
                <a:uFillTx/>
              </a:rPr>
              <a:t>var</a:t>
            </a: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0" i="0" u="none" strike="noStrike" kern="0" cap="none" spc="0" normalizeH="0" baseline="0" noProof="0" dirty="0" smtClean="0">
                <a:ln>
                  <a:noFill/>
                </a:ln>
                <a:solidFill>
                  <a:sysClr val="windowText" lastClr="000000"/>
                </a:solidFill>
                <a:effectLst/>
                <a:uLnTx/>
                <a:uFillTx/>
              </a:rPr>
              <a:t> = </a:t>
            </a:r>
            <a:r>
              <a:rPr kumimoji="0" lang="en-US" sz="2800" b="0" i="0" u="none" strike="noStrike" kern="0" cap="none" spc="0" normalizeH="0" baseline="0" noProof="0" dirty="0" err="1" smtClean="0">
                <a:ln>
                  <a:noFill/>
                </a:ln>
                <a:solidFill>
                  <a:sysClr val="windowText" lastClr="000000"/>
                </a:solidFill>
                <a:effectLst/>
                <a:uLnTx/>
                <a:uFillTx/>
              </a:rPr>
              <a:t>document.getElementById</a:t>
            </a:r>
            <a:r>
              <a:rPr kumimoji="0" lang="en-US" sz="28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8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8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8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canvasContext.</a:t>
            </a:r>
            <a:r>
              <a:rPr kumimoji="0" lang="en-US" sz="28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8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1/2,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8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8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8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rgba</a:t>
            </a:r>
            <a:r>
              <a:rPr kumimoji="0" lang="en-US" sz="28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800" b="0" i="0" u="none" strike="noStrike" kern="0" cap="none" spc="0" normalizeH="0" baseline="0" noProof="0" dirty="0" smtClean="0">
                <a:ln>
                  <a:noFill/>
                </a:ln>
                <a:solidFill>
                  <a:sysClr val="windowText" lastClr="000000"/>
                </a:solidFill>
                <a:effectLst/>
                <a:uLnTx/>
                <a:uFillTx/>
              </a:rPr>
              <a:t>();</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59025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522578" y="1447800"/>
            <a:ext cx="11149012" cy="4985980"/>
          </a:xfrm>
        </p:spPr>
        <p:txBody>
          <a:bodyPr/>
          <a:lstStyle/>
          <a:p>
            <a:r>
              <a:rPr lang="en-US" sz="2400" dirty="0"/>
              <a:t>&lt;</a:t>
            </a:r>
            <a:r>
              <a:rPr lang="en-US" sz="2400" b="1" dirty="0">
                <a:solidFill>
                  <a:schemeClr val="accent2">
                    <a:lumMod val="50000"/>
                  </a:schemeClr>
                </a:solidFill>
                <a:effectLst>
                  <a:outerShdw blurRad="38100" dist="38100" dir="2700000" algn="tl">
                    <a:srgbClr val="000000">
                      <a:alpha val="43137"/>
                    </a:srgbClr>
                  </a:outerShdw>
                </a:effectLst>
              </a:rPr>
              <a:t>svg</a:t>
            </a:r>
            <a:r>
              <a:rPr lang="en-US" sz="2400" dirty="0">
                <a:effectLst>
                  <a:outerShdw blurRad="38100" dist="38100" dir="2700000" algn="tl">
                    <a:srgbClr val="000000">
                      <a:alpha val="43137"/>
                    </a:srgbClr>
                  </a:outerShdw>
                </a:effectLst>
              </a:rPr>
              <a:t> </a:t>
            </a:r>
            <a:r>
              <a:rPr lang="en-US" sz="2400" dirty="0"/>
              <a:t>xmlns="http://www.w3.org/2000/svg" </a:t>
            </a:r>
            <a:r>
              <a:rPr lang="en-US" sz="2400" dirty="0" smtClean="0"/>
              <a:t>viewBox</a:t>
            </a:r>
            <a:r>
              <a:rPr lang="en-US" sz="2400" dirty="0"/>
              <a:t>="0 0 220.5 199.5"&gt;</a:t>
            </a:r>
          </a:p>
          <a:p>
            <a:r>
              <a:rPr lang="en-US" sz="2400" dirty="0"/>
              <a:t>   </a:t>
            </a:r>
            <a:r>
              <a:rPr lang="en-US" sz="2400" dirty="0" smtClean="0"/>
              <a:t>&lt;</a:t>
            </a:r>
            <a:r>
              <a:rPr lang="en-US" sz="2400" dirty="0"/>
              <a:t>title&gt;HTML5 CSS Styling Logo&lt;/title&gt;</a:t>
            </a:r>
          </a:p>
          <a:p>
            <a:r>
              <a:rPr lang="en-US" sz="2400" dirty="0" smtClean="0"/>
              <a:t>   &lt;</a:t>
            </a:r>
            <a:r>
              <a:rPr lang="en-US" sz="2400" b="1" dirty="0">
                <a:solidFill>
                  <a:schemeClr val="accent2">
                    <a:lumMod val="50000"/>
                  </a:schemeClr>
                </a:solidFill>
                <a:effectLst>
                  <a:outerShdw blurRad="38100" dist="38100" dir="2700000" algn="tl">
                    <a:srgbClr val="000000">
                      <a:alpha val="43137"/>
                    </a:srgbClr>
                  </a:outerShdw>
                </a:effectLst>
              </a:rPr>
              <a:t>path</a:t>
            </a:r>
            <a:r>
              <a:rPr lang="en-US" sz="2400" dirty="0">
                <a:effectLst>
                  <a:outerShdw blurRad="38100" dist="38100" dir="2700000" algn="tl">
                    <a:srgbClr val="000000">
                      <a:alpha val="43137"/>
                    </a:srgbClr>
                  </a:outerShdw>
                </a:effectLst>
              </a:rPr>
              <a:t> </a:t>
            </a:r>
            <a:r>
              <a:rPr lang="en-US" sz="2400" dirty="0"/>
              <a:t>d="M32.8,0L25.4,37.0 176.0,37.0 171.3,60.9 20.6,60.9 13.3,97.9 163.9,97.9 155.5,140.1 94.8,160.2 42.2,140.1 45.8,121.8 8.8,121.8 0,166.2 87.0,199.5 187.3,166.2 200.6,99.4 203.3,86.0 220.4,0z"/&gt;</a:t>
            </a:r>
          </a:p>
          <a:p>
            <a:r>
              <a:rPr lang="en-US" sz="2400" dirty="0" smtClean="0"/>
              <a:t>&lt;/</a:t>
            </a:r>
            <a:r>
              <a:rPr lang="en-US" sz="2400" dirty="0">
                <a:solidFill>
                  <a:schemeClr val="bg1"/>
                </a:solidFill>
              </a:rPr>
              <a:t>svg</a:t>
            </a:r>
            <a:r>
              <a:rPr lang="en-US" sz="2400" dirty="0" smtClean="0"/>
              <a:t>&gt;</a:t>
            </a:r>
          </a:p>
          <a:p>
            <a:endParaRPr lang="en-US" sz="2400" dirty="0"/>
          </a:p>
          <a:p>
            <a:r>
              <a:rPr lang="en-US" sz="2400" dirty="0" smtClean="0"/>
              <a:t>&lt;style&gt;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svg path </a:t>
            </a:r>
            <a:r>
              <a:rPr lang="en-US" sz="2400" dirty="0" smtClean="0"/>
              <a: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fill</a:t>
            </a:r>
            <a:r>
              <a:rPr lang="en-US" sz="2400" dirty="0" smtClean="0"/>
              <a:t>: navy;</a:t>
            </a:r>
          </a:p>
          <a:p>
            <a:r>
              <a:rPr lang="en-US" sz="2400" dirty="0" smtClean="0"/>
              <a:t>   }</a:t>
            </a:r>
            <a:r>
              <a:rPr lang="en-US" sz="2400" dirty="0"/>
              <a:t>	</a:t>
            </a:r>
            <a:endParaRPr lang="en-US" sz="2400" dirty="0" smtClean="0"/>
          </a:p>
          <a:p>
            <a:r>
              <a:rPr lang="en-US" sz="2400" dirty="0" smtClean="0"/>
              <a:t>&lt;/style&gt;</a:t>
            </a:r>
            <a:endParaRPr lang="en-US" sz="2400" dirty="0"/>
          </a:p>
        </p:txBody>
      </p:sp>
      <p:sp>
        <p:nvSpPr>
          <p:cNvPr id="5" name="Title 4"/>
          <p:cNvSpPr>
            <a:spLocks noGrp="1"/>
          </p:cNvSpPr>
          <p:nvPr>
            <p:ph type="title"/>
          </p:nvPr>
        </p:nvSpPr>
        <p:spPr/>
        <p:txBody>
          <a:bodyPr/>
          <a:lstStyle/>
          <a:p>
            <a:r>
              <a:rPr lang="en-US" dirty="0" smtClean="0"/>
              <a:t>&lt;svg&gt; + &lt;html&gt; = Stylable, Scriptable SVG</a:t>
            </a:r>
            <a:endParaRPr lang="en-US" dirty="0"/>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509051" y="3618470"/>
            <a:ext cx="3086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5516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&lt;canvas&gt; and &lt;</a:t>
            </a:r>
            <a:r>
              <a:rPr lang="en-US" sz="6000" dirty="0" err="1" smtClean="0"/>
              <a:t>svg</a:t>
            </a:r>
            <a:r>
              <a:rPr lang="en-US" sz="6000" dirty="0" smtClean="0"/>
              <a:t>&gt;</a:t>
            </a:r>
            <a:endParaRPr lang="en-US" sz="6000" dirty="0"/>
          </a:p>
        </p:txBody>
      </p:sp>
    </p:spTree>
    <p:extLst>
      <p:ext uri="{BB962C8B-B14F-4D97-AF65-F5344CB8AC3E}">
        <p14:creationId xmlns:p14="http://schemas.microsoft.com/office/powerpoint/2010/main" val="4806473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Audio and Video</a:t>
            </a:r>
            <a:r>
              <a:rPr lang="en-US" sz="6000" baseline="30000" dirty="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*Media without Plugins, but lots of Codecs</a:t>
            </a:r>
          </a:p>
        </p:txBody>
      </p:sp>
    </p:spTree>
    <p:extLst>
      <p:ext uri="{BB962C8B-B14F-4D97-AF65-F5344CB8AC3E}">
        <p14:creationId xmlns:p14="http://schemas.microsoft.com/office/powerpoint/2010/main" val="2244734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on Your Page… No Plugins Required.</a:t>
            </a:r>
            <a:endParaRPr lang="en-US" dirty="0"/>
          </a:p>
        </p:txBody>
      </p:sp>
      <p:sp>
        <p:nvSpPr>
          <p:cNvPr id="6" name="Text Placeholder 5"/>
          <p:cNvSpPr>
            <a:spLocks noGrp="1"/>
          </p:cNvSpPr>
          <p:nvPr>
            <p:ph type="body" sz="quarter" idx="10"/>
          </p:nvPr>
        </p:nvSpPr>
        <p:spPr>
          <a:xfrm>
            <a:off x="519114" y="1447800"/>
            <a:ext cx="11149012" cy="2108269"/>
          </a:xfrm>
        </p:spPr>
        <p:txBody>
          <a:bodyPr/>
          <a:lstStyle/>
          <a:p>
            <a:r>
              <a:rPr lang="en-US" dirty="0"/>
              <a:t>&lt;</a:t>
            </a:r>
            <a:r>
              <a:rPr lang="en-US" b="1" dirty="0">
                <a:solidFill>
                  <a:schemeClr val="accent2">
                    <a:lumMod val="50000"/>
                  </a:schemeClr>
                </a:solidFill>
                <a:effectLst>
                  <a:outerShdw blurRad="38100" dist="38100" dir="2700000" algn="tl">
                    <a:srgbClr val="000000">
                      <a:alpha val="43137"/>
                    </a:srgbClr>
                  </a:outerShdw>
                </a:effectLst>
              </a:rPr>
              <a:t>video</a:t>
            </a:r>
            <a:r>
              <a:rPr lang="en-US" dirty="0">
                <a:solidFill>
                  <a:schemeClr val="accent2">
                    <a:lumMod val="50000"/>
                  </a:schemeClr>
                </a:solidFill>
                <a:effectLst>
                  <a:outerShdw blurRad="38100" dist="38100" dir="2700000" algn="tl">
                    <a:srgbClr val="000000">
                      <a:alpha val="43137"/>
                    </a:srgbClr>
                  </a:outerShdw>
                </a:effectLst>
              </a:rPr>
              <a:t> </a:t>
            </a:r>
            <a:r>
              <a:rPr lang="en-US" dirty="0"/>
              <a:t>id</a:t>
            </a:r>
            <a:r>
              <a:rPr lang="en-US" dirty="0" smtClean="0"/>
              <a:t>=“video</a:t>
            </a:r>
            <a:r>
              <a:rPr lang="en-US" dirty="0"/>
              <a:t>" </a:t>
            </a:r>
            <a:r>
              <a:rPr lang="en-US" b="1" dirty="0" smtClean="0">
                <a:solidFill>
                  <a:schemeClr val="accent2">
                    <a:lumMod val="50000"/>
                  </a:schemeClr>
                </a:solidFill>
                <a:effectLst>
                  <a:outerShdw blurRad="38100" dist="38100" dir="2700000" algn="tl">
                    <a:srgbClr val="000000">
                      <a:alpha val="43137"/>
                    </a:srgbClr>
                  </a:outerShdw>
                </a:effectLst>
              </a:rPr>
              <a:t>controls autoplay</a:t>
            </a:r>
            <a:r>
              <a:rPr lang="en-US" dirty="0" smtClean="0"/>
              <a:t>&gt;</a:t>
            </a:r>
            <a:endParaRPr lang="en-US" dirty="0"/>
          </a:p>
          <a:p>
            <a:r>
              <a:rPr lang="en-US" dirty="0" smtClean="0"/>
              <a:t>   &lt;</a:t>
            </a:r>
            <a:r>
              <a:rPr lang="en-US" dirty="0"/>
              <a:t>source src</a:t>
            </a:r>
            <a:r>
              <a:rPr lang="en-US" dirty="0" smtClean="0"/>
              <a:t>="video.mp4</a:t>
            </a:r>
            <a:r>
              <a:rPr lang="en-US" dirty="0"/>
              <a:t>" type="</a:t>
            </a:r>
            <a:r>
              <a:rPr lang="en-US" dirty="0" smtClean="0"/>
              <a:t>video/mp4“ /&gt;</a:t>
            </a:r>
            <a:endParaRPr lang="en-US" dirty="0"/>
          </a:p>
          <a:p>
            <a:r>
              <a:rPr lang="en-US" dirty="0" smtClean="0"/>
              <a:t>&lt;/</a:t>
            </a:r>
            <a:r>
              <a:rPr lang="en-US" dirty="0"/>
              <a:t>video</a:t>
            </a:r>
            <a:r>
              <a:rPr lang="en-US" dirty="0" smtClean="0"/>
              <a:t>&gt;</a:t>
            </a:r>
          </a:p>
          <a:p>
            <a:r>
              <a:rPr lang="en-US" dirty="0"/>
              <a:t>document.getElementById("video").</a:t>
            </a:r>
            <a:r>
              <a:rPr lang="en-US" b="1" dirty="0">
                <a:solidFill>
                  <a:schemeClr val="accent3">
                    <a:lumMod val="50000"/>
                  </a:schemeClr>
                </a:solidFill>
                <a:effectLst>
                  <a:outerShdw blurRad="38100" dist="38100" dir="2700000" algn="tl">
                    <a:srgbClr val="000000">
                      <a:alpha val="43137"/>
                    </a:srgbClr>
                  </a:outerShdw>
                </a:effectLst>
              </a:rPr>
              <a:t>play</a:t>
            </a:r>
            <a:r>
              <a:rPr lang="en-US" dirty="0" smtClean="0"/>
              <a:t>();</a:t>
            </a:r>
          </a:p>
          <a:p>
            <a:endParaRPr lang="en-US" dirty="0"/>
          </a:p>
          <a:p>
            <a:r>
              <a:rPr lang="en-US" dirty="0"/>
              <a:t>&lt;</a:t>
            </a:r>
            <a:r>
              <a:rPr lang="en-US" b="1" dirty="0">
                <a:solidFill>
                  <a:schemeClr val="accent2">
                    <a:lumMod val="50000"/>
                  </a:schemeClr>
                </a:solidFill>
                <a:effectLst>
                  <a:outerShdw blurRad="38100" dist="38100" dir="2700000" algn="tl">
                    <a:srgbClr val="000000">
                      <a:alpha val="43137"/>
                    </a:srgbClr>
                  </a:outerShdw>
                </a:effectLst>
              </a:rPr>
              <a:t>audio</a:t>
            </a:r>
            <a:r>
              <a:rPr lang="en-US" dirty="0">
                <a:solidFill>
                  <a:schemeClr val="accent2">
                    <a:lumMod val="50000"/>
                  </a:schemeClr>
                </a:solidFill>
                <a:effectLst>
                  <a:outerShdw blurRad="38100" dist="38100" dir="2700000" algn="tl">
                    <a:srgbClr val="000000">
                      <a:alpha val="43137"/>
                    </a:srgbClr>
                  </a:outerShdw>
                </a:effectLst>
              </a:rPr>
              <a:t> </a:t>
            </a:r>
            <a:r>
              <a:rPr lang="en-US" dirty="0"/>
              <a:t>id="audio" src="sound.mp3" controls&gt;&lt;/audio&gt;</a:t>
            </a:r>
            <a:br>
              <a:rPr lang="en-US" dirty="0"/>
            </a:br>
            <a:r>
              <a:rPr lang="en-US" dirty="0"/>
              <a:t>document.getElementById("audio").</a:t>
            </a:r>
            <a:r>
              <a:rPr lang="en-US" b="1" dirty="0">
                <a:solidFill>
                  <a:schemeClr val="accent2">
                    <a:lumMod val="50000"/>
                  </a:schemeClr>
                </a:solidFill>
                <a:effectLst>
                  <a:outerShdw blurRad="38100" dist="38100" dir="2700000" algn="tl">
                    <a:srgbClr val="000000">
                      <a:alpha val="43137"/>
                    </a:srgbClr>
                  </a:outerShdw>
                </a:effectLst>
              </a:rPr>
              <a:t>muted</a:t>
            </a:r>
            <a:r>
              <a:rPr lang="en-US" dirty="0">
                <a:solidFill>
                  <a:schemeClr val="accent2">
                    <a:lumMod val="50000"/>
                  </a:schemeClr>
                </a:solidFill>
              </a:rPr>
              <a:t> </a:t>
            </a:r>
            <a:r>
              <a:rPr lang="en-US" dirty="0"/>
              <a:t>= false;</a:t>
            </a:r>
          </a:p>
        </p:txBody>
      </p:sp>
      <p:pic>
        <p:nvPicPr>
          <p:cNvPr id="2052" name="Picture 4" descr="C:\Users\brsatrom\AppData\Local\Temp\SNAGHTML472e749.PNG"/>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512" t="11862" r="2221" b="12524"/>
          <a:stretch/>
        </p:blipFill>
        <p:spPr bwMode="auto">
          <a:xfrm>
            <a:off x="519113" y="5324620"/>
            <a:ext cx="7045469" cy="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24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&lt;video&gt;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3160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969963" y="4703872"/>
            <a:ext cx="10468349" cy="463255"/>
          </a:xfrm>
        </p:spPr>
        <p:txBody>
          <a:bodyPr/>
          <a:lstStyle/>
          <a:p>
            <a:r>
              <a:rPr lang="en-US" dirty="0">
                <a:solidFill>
                  <a:schemeClr val="accent1">
                    <a:alpha val="99000"/>
                  </a:schemeClr>
                </a:solidFill>
              </a:rPr>
              <a:t>*Now you can try Geocaching with your ten pound </a:t>
            </a:r>
            <a:r>
              <a:rPr lang="en-US" dirty="0" smtClean="0">
                <a:solidFill>
                  <a:schemeClr val="accent1">
                    <a:alpha val="99000"/>
                  </a:schemeClr>
                </a:solidFill>
              </a:rPr>
              <a:t>laptop.</a:t>
            </a:r>
            <a:endParaRPr lang="en-US" dirty="0"/>
          </a:p>
        </p:txBody>
      </p:sp>
    </p:spTree>
    <p:extLst>
      <p:ext uri="{BB962C8B-B14F-4D97-AF65-F5344CB8AC3E}">
        <p14:creationId xmlns:p14="http://schemas.microsoft.com/office/powerpoint/2010/main" val="1764208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You are (within a Few Hundred Meters of) Here</a:t>
            </a:r>
            <a:endParaRPr lang="en-US" dirty="0"/>
          </a:p>
        </p:txBody>
      </p:sp>
      <p:sp>
        <p:nvSpPr>
          <p:cNvPr id="6" name="Text Placeholder 5"/>
          <p:cNvSpPr>
            <a:spLocks noGrp="1"/>
          </p:cNvSpPr>
          <p:nvPr>
            <p:ph type="body" sz="quarter" idx="10"/>
          </p:nvPr>
        </p:nvSpPr>
        <p:spPr>
          <a:xfrm>
            <a:off x="519907" y="1447800"/>
            <a:ext cx="11149012" cy="3954929"/>
          </a:xfrm>
        </p:spPr>
        <p:txBody>
          <a:bodyPr/>
          <a:lstStyle/>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24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2400" dirty="0" smtClean="0">
                <a:gradFill>
                  <a:gsLst>
                    <a:gs pos="0">
                      <a:srgbClr val="000000"/>
                    </a:gs>
                    <a:gs pos="86000">
                      <a:srgbClr val="000000"/>
                    </a:gs>
                  </a:gsLst>
                  <a:lin ang="5400000" scaled="0"/>
                </a:gradFill>
                <a:latin typeface="Consolas" pitchFamily="49" charset="0"/>
                <a:cs typeface="Consolas" pitchFamily="49" charset="0"/>
              </a:rPr>
              <a:t>   var</a:t>
            </a:r>
            <a:r>
              <a:rPr lang="en-US" sz="24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2200" dirty="0">
                <a:gradFill>
                  <a:gsLst>
                    <a:gs pos="0">
                      <a:srgbClr val="000000"/>
                    </a:gs>
                    <a:gs pos="86000">
                      <a:srgbClr val="000000"/>
                    </a:gs>
                  </a:gsLst>
                  <a:lin ang="5400000" scaled="0"/>
                </a:gradFill>
                <a:latin typeface="Consolas" pitchFamily="49" charset="0"/>
                <a:cs typeface="Consolas" pitchFamily="49" charset="0"/>
              </a:rPr>
              <a:t>	       </a:t>
            </a:r>
            <a:r>
              <a:rPr lang="en-US" sz="24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22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a:solidFill>
                  <a:schemeClr val="accent2">
                    <a:lumMod val="50000"/>
                  </a:schemeClr>
                </a:solidFill>
                <a:latin typeface="Consolas" pitchFamily="49" charset="0"/>
                <a:cs typeface="Consolas" pitchFamily="49" charset="0"/>
              </a:rPr>
              <a:t> </a:t>
            </a: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24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smtClean="0">
                <a:gradFill>
                  <a:gsLst>
                    <a:gs pos="0">
                      <a:srgbClr val="000000"/>
                    </a:gs>
                    <a:gs pos="86000">
                      <a:srgbClr val="000000"/>
                    </a:gs>
                  </a:gsLst>
                  <a:lin ang="5400000" scaled="0"/>
                </a:gradFill>
                <a:latin typeface="Consolas" pitchFamily="49" charset="0"/>
                <a:cs typeface="Consolas" pitchFamily="49" charset="0"/>
              </a:rPr>
              <a:t>var</a:t>
            </a:r>
            <a:r>
              <a:rPr lang="en-US" sz="24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9160551" y="2465067"/>
            <a:ext cx="2507574"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540326" y="5612542"/>
            <a:ext cx="10498974"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077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732672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Storage</a:t>
            </a:r>
            <a:r>
              <a:rPr lang="en-US" sz="5400" baseline="30000" dirty="0" smtClean="0"/>
              <a:t>*</a:t>
            </a:r>
            <a:endParaRPr lang="en-US" sz="5400" baseline="30000" dirty="0"/>
          </a:p>
        </p:txBody>
      </p:sp>
      <p:sp>
        <p:nvSpPr>
          <p:cNvPr id="5" name="Subtitle 4"/>
          <p:cNvSpPr>
            <a:spLocks noGrp="1"/>
          </p:cNvSpPr>
          <p:nvPr>
            <p:ph type="subTitle" idx="1"/>
          </p:nvPr>
        </p:nvSpPr>
        <p:spPr/>
        <p:txBody>
          <a:bodyPr/>
          <a:lstStyle/>
          <a:p>
            <a:r>
              <a:rPr lang="en-US" smtClean="0">
                <a:solidFill>
                  <a:schemeClr val="accent1">
                    <a:alpha val="99000"/>
                  </a:schemeClr>
                </a:solidFill>
              </a:rPr>
              <a:t>*Watch those cookies crumble…</a:t>
            </a:r>
            <a:endParaRPr lang="en-US" smtClean="0"/>
          </a:p>
          <a:p>
            <a:endParaRPr lang="en-US" dirty="0"/>
          </a:p>
        </p:txBody>
      </p:sp>
    </p:spTree>
    <p:extLst>
      <p:ext uri="{BB962C8B-B14F-4D97-AF65-F5344CB8AC3E}">
        <p14:creationId xmlns:p14="http://schemas.microsoft.com/office/powerpoint/2010/main" val="2355624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Working with localStorage </a:t>
            </a:r>
            <a:endParaRPr lang="en-US" dirty="0"/>
          </a:p>
        </p:txBody>
      </p:sp>
      <p:sp>
        <p:nvSpPr>
          <p:cNvPr id="6" name="Text Placeholder 5"/>
          <p:cNvSpPr>
            <a:spLocks noGrp="1"/>
          </p:cNvSpPr>
          <p:nvPr>
            <p:ph type="body" sz="quarter" idx="10"/>
          </p:nvPr>
        </p:nvSpPr>
        <p:spPr>
          <a:xfrm>
            <a:off x="519113" y="1447973"/>
            <a:ext cx="11426276" cy="2920800"/>
          </a:xfrm>
        </p:spPr>
        <p:txBody>
          <a:bodyPr/>
          <a:lstStyle/>
          <a:p>
            <a:pPr marL="0" indent="0">
              <a:buNone/>
            </a:pPr>
            <a:r>
              <a:rPr lang="en-US" sz="2600" dirty="0" smtClean="0">
                <a:solidFill>
                  <a:schemeClr val="bg1"/>
                </a:solidFill>
              </a:rPr>
              <a:t>$('#save').click(function () {</a:t>
            </a:r>
          </a:p>
          <a:p>
            <a:pPr marL="0" indent="0">
              <a:buNone/>
            </a:pPr>
            <a:r>
              <a:rPr lang="en-US" sz="2600" spc="-100" dirty="0" smtClean="0">
                <a:solidFill>
                  <a:schemeClr val="bg1"/>
                </a:solidFill>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600" spc="-100" dirty="0" smtClean="0">
                <a:solidFill>
                  <a:schemeClr val="bg1"/>
                </a:solidFill>
              </a:rPr>
              <a:t>('name',$('#name').</a:t>
            </a:r>
            <a:r>
              <a:rPr lang="en-US" sz="2600" spc="-100" dirty="0" err="1" smtClean="0">
                <a:solidFill>
                  <a:schemeClr val="bg1"/>
                </a:solidFill>
              </a:rPr>
              <a:t>val</a:t>
            </a:r>
            <a:r>
              <a:rPr lang="en-US" sz="2600" spc="-100" dirty="0" smtClean="0">
                <a:solidFill>
                  <a:schemeClr val="bg1"/>
                </a:solidFill>
              </a:rPr>
              <a:t>());</a:t>
            </a:r>
          </a:p>
          <a:p>
            <a:pPr marL="0" indent="0">
              <a:buNone/>
            </a:pPr>
            <a:r>
              <a:rPr lang="en-US" sz="2600" b="1" spc="-100" dirty="0" smtClean="0">
                <a:solidFill>
                  <a:schemeClr val="bg1"/>
                </a:solidFill>
                <a:effectLst>
                  <a:outerShdw blurRad="38100" dist="38100" dir="2700000" algn="tl">
                    <a:srgbClr val="000000">
                      <a:alpha val="43137"/>
                    </a:srgbClr>
                  </a:outerShdw>
                </a:effectLst>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600" spc="-100" dirty="0" err="1" smtClean="0">
                <a:solidFill>
                  <a:schemeClr val="accent2">
                    <a:lumMod val="50000"/>
                  </a:schemeClr>
                </a:solidFill>
              </a:rPr>
              <a:t>.</a:t>
            </a:r>
            <a:r>
              <a:rPr lang="en-US" sz="2600" spc="-100" dirty="0" err="1" smtClean="0">
                <a:solidFill>
                  <a:schemeClr val="bg1"/>
                </a:solidFill>
              </a:rPr>
              <a:t>email</a:t>
            </a:r>
            <a:r>
              <a:rPr lang="en-US" sz="2600" spc="-100" dirty="0" smtClean="0">
                <a:solidFill>
                  <a:schemeClr val="bg1"/>
                </a:solidFill>
              </a:rPr>
              <a:t> = $('#email').</a:t>
            </a:r>
            <a:r>
              <a:rPr lang="en-US" sz="2600" spc="-100" dirty="0" err="1" smtClean="0">
                <a:solidFill>
                  <a:schemeClr val="bg1"/>
                </a:solidFill>
              </a:rPr>
              <a:t>val</a:t>
            </a:r>
            <a:r>
              <a:rPr lang="en-US" sz="2600" spc="-100" dirty="0" smtClean="0">
                <a:solidFill>
                  <a:schemeClr val="bg1"/>
                </a:solidFill>
              </a:rPr>
              <a:t>(); </a:t>
            </a:r>
          </a:p>
          <a:p>
            <a:pPr marL="0" indent="0">
              <a:buNone/>
            </a:pPr>
            <a:r>
              <a:rPr lang="en-US" sz="2600" dirty="0" smtClean="0">
                <a:solidFill>
                  <a:schemeClr val="bg1"/>
                </a:solidFill>
              </a:rPr>
              <a:t>});</a:t>
            </a:r>
            <a:br>
              <a:rPr lang="en-US" sz="2600" dirty="0" smtClean="0">
                <a:solidFill>
                  <a:schemeClr val="bg1"/>
                </a:solidFill>
              </a:rPr>
            </a:br>
            <a:endParaRPr lang="en-US" sz="2600" dirty="0" smtClean="0">
              <a:solidFill>
                <a:schemeClr val="bg1"/>
              </a:solidFill>
            </a:endParaRPr>
          </a:p>
          <a:p>
            <a:pPr marL="0" indent="0">
              <a:buNone/>
            </a:pPr>
            <a:r>
              <a:rPr lang="en-US" sz="2600" dirty="0" smtClean="0">
                <a:solidFill>
                  <a:schemeClr val="bg1"/>
                </a:solidFill>
              </a:rPr>
              <a:t>$('#name').</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600" dirty="0" smtClean="0">
                <a:solidFill>
                  <a:schemeClr val="bg1"/>
                </a:solidFill>
              </a:rPr>
              <a:t>('name'));</a:t>
            </a:r>
          </a:p>
          <a:p>
            <a:pPr marL="0" indent="0">
              <a:buNone/>
            </a:pPr>
            <a:r>
              <a:rPr lang="en-US" sz="2600" dirty="0" smtClean="0">
                <a:solidFill>
                  <a:schemeClr val="bg1"/>
                </a:solidFill>
              </a:rPr>
              <a:t>$('#email').</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600" dirty="0" err="1" smtClean="0">
                <a:solidFill>
                  <a:schemeClr val="accent2">
                    <a:lumMod val="50000"/>
                  </a:schemeClr>
                </a:solidFill>
              </a:rPr>
              <a:t>.</a:t>
            </a:r>
            <a:r>
              <a:rPr lang="en-US" sz="2600" dirty="0" err="1" smtClean="0">
                <a:solidFill>
                  <a:schemeClr val="bg1"/>
                </a:solidFill>
              </a:rPr>
              <a:t>email</a:t>
            </a:r>
            <a:r>
              <a:rPr lang="en-US" sz="2600" dirty="0" smtClean="0">
                <a:solidFill>
                  <a:schemeClr val="bg1"/>
                </a:solidFill>
              </a:rPr>
              <a:t>);</a:t>
            </a:r>
            <a:endParaRPr lang="en-US" sz="26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8549444" y="4063920"/>
            <a:ext cx="3309873"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73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008643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Experiment</a:t>
            </a:r>
            <a:r>
              <a:rPr lang="en-US" baseline="30000" dirty="0" smtClean="0"/>
              <a:t>*</a:t>
            </a:r>
            <a:r>
              <a:rPr lang="en-US" dirty="0" smtClean="0"/>
              <a:t>, Prototype, Give Feedback…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Use IE10 </a:t>
            </a:r>
            <a:r>
              <a:rPr lang="en-US" sz="2400" dirty="0" smtClean="0">
                <a:solidFill>
                  <a:schemeClr val="accent1">
                    <a:alpha val="99000"/>
                  </a:schemeClr>
                </a:solidFill>
              </a:rPr>
              <a:t>PP</a:t>
            </a:r>
            <a:r>
              <a:rPr lang="en-US" sz="2800" dirty="0" smtClean="0">
                <a:solidFill>
                  <a:schemeClr val="accent1">
                    <a:alpha val="99000"/>
                  </a:schemeClr>
                </a:solidFill>
              </a:rPr>
              <a:t> and Html5 Labs to try out upcoming features.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a:t>
            </a: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t>
              </a:r>
              <a:r>
                <a:rPr lang="en-US" sz="1400" dirty="0" smtClean="0">
                  <a:solidFill>
                    <a:srgbClr val="292929">
                      <a:alpha val="99000"/>
                    </a:srgbClr>
                  </a:solidFill>
                  <a:latin typeface="Arial" pitchFamily="34" charset="0"/>
                  <a:cs typeface="Arial" pitchFamily="34" charset="0"/>
                </a:rPr>
                <a:t>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t>
            </a:r>
            <a:r>
              <a:rPr lang="en-US" dirty="0"/>
              <a:t>Sockets – </a:t>
            </a:r>
            <a:r>
              <a:rPr lang="en-US" dirty="0" smtClean="0"/>
              <a:t>Real Time Connections</a:t>
            </a:r>
            <a:endParaRPr lang="en-US" dirty="0"/>
          </a:p>
        </p:txBody>
      </p:sp>
      <p:sp>
        <p:nvSpPr>
          <p:cNvPr id="6" name="Text Placeholder 5"/>
          <p:cNvSpPr>
            <a:spLocks noGrp="1"/>
          </p:cNvSpPr>
          <p:nvPr>
            <p:ph type="body" sz="quarter" idx="10"/>
          </p:nvPr>
        </p:nvSpPr>
        <p:spPr>
          <a:xfrm>
            <a:off x="519114" y="1447800"/>
            <a:ext cx="11149012" cy="2082621"/>
          </a:xfrm>
        </p:spPr>
        <p:txBody>
          <a:bodyPr/>
          <a:lstStyle/>
          <a:p>
            <a:pPr marL="0" indent="0">
              <a:lnSpc>
                <a:spcPct val="80000"/>
              </a:lnSpc>
              <a:buNone/>
            </a:pPr>
            <a:r>
              <a:rPr lang="en-US" sz="2800" spc="-50" dirty="0" err="1" smtClean="0">
                <a:solidFill>
                  <a:srgbClr val="3F3F3F"/>
                </a:solidFill>
                <a:latin typeface="Consolas" pitchFamily="49" charset="0"/>
                <a:cs typeface="Consolas" pitchFamily="49" charset="0"/>
              </a:rPr>
              <a:t>var</a:t>
            </a:r>
            <a:r>
              <a:rPr lang="en-US" sz="2800" spc="-50" dirty="0" smtClean="0">
                <a:solidFill>
                  <a:srgbClr val="3F3F3F"/>
                </a:solidFill>
                <a:latin typeface="Consolas" pitchFamily="49" charset="0"/>
                <a:cs typeface="Consolas" pitchFamily="49" charset="0"/>
              </a:rPr>
              <a:t> socket = new </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r>
              <a:rPr lang="en-US" sz="2800" spc="-50" dirty="0" smtClean="0">
                <a:solidFill>
                  <a:srgbClr val="3F3F3F"/>
                </a:solidFill>
                <a:latin typeface="Consolas" pitchFamily="49" charset="0"/>
                <a:cs typeface="Consolas" pitchFamily="49" charset="0"/>
              </a:rPr>
              <a:t>'</a:t>
            </a:r>
            <a:r>
              <a:rPr lang="en-US" sz="2800" spc="-50" dirty="0" err="1" smtClean="0">
                <a:solidFill>
                  <a:srgbClr val="3F3F3F"/>
                </a:solidFill>
                <a:latin typeface="Consolas" pitchFamily="49" charset="0"/>
                <a:cs typeface="Consolas" pitchFamily="49" charset="0"/>
              </a:rPr>
              <a:t>ws</a:t>
            </a:r>
            <a:r>
              <a:rPr lang="en-US" sz="2800" spc="-50" dirty="0" smtClean="0">
                <a:solidFill>
                  <a:srgbClr val="3F3F3F"/>
                </a:solidFill>
                <a:latin typeface="Consolas" pitchFamily="49" charset="0"/>
                <a:cs typeface="Consolas" pitchFamily="49" charset="0"/>
              </a:rPr>
              <a:t>://my.websocket.org/echo');</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800" spc="-50" dirty="0" smtClean="0">
                <a:solidFill>
                  <a:srgbClr val="3F3F3F"/>
                </a:solidFill>
                <a:latin typeface="Consolas" pitchFamily="49" charset="0"/>
                <a:cs typeface="Consolas" pitchFamily="49" charset="0"/>
              </a:rPr>
              <a:t> = function(event) {</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  </a:t>
            </a: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800" spc="-50" dirty="0" smtClean="0">
                <a:solidFill>
                  <a:srgbClr val="3F3F3F"/>
                </a:solidFill>
                <a:latin typeface="Consolas" pitchFamily="49" charset="0"/>
                <a:cs typeface="Consolas" pitchFamily="49" charset="0"/>
              </a:rPr>
              <a:t>('Hello, </a:t>
            </a:r>
            <a:r>
              <a:rPr lang="en-US" sz="2800" spc="-50" dirty="0" err="1" smtClean="0">
                <a:solidFill>
                  <a:srgbClr val="3F3F3F"/>
                </a:solidFill>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800" spc="-50" dirty="0" smtClean="0">
                <a:solidFill>
                  <a:srgbClr val="3F3F3F"/>
                </a:solidFill>
                <a:latin typeface="Consolas" pitchFamily="49" charset="0"/>
                <a:cs typeface="Consolas" pitchFamily="49" charset="0"/>
              </a:rPr>
              <a:t> = function(event) { alert(</a:t>
            </a:r>
            <a:r>
              <a:rPr lang="en-US" sz="2800" spc="-50" dirty="0" err="1" smtClean="0">
                <a:solidFill>
                  <a:srgbClr val="3F3F3F"/>
                </a:solidFill>
                <a:latin typeface="Consolas" pitchFamily="49" charset="0"/>
                <a:cs typeface="Consolas" pitchFamily="49" charset="0"/>
              </a:rPr>
              <a:t>event.data</a:t>
            </a:r>
            <a:r>
              <a:rPr lang="en-US" sz="2800" spc="-50" dirty="0" smtClean="0">
                <a:solidFill>
                  <a:srgbClr val="3F3F3F"/>
                </a:solidFill>
                <a:latin typeface="Consolas" pitchFamily="49" charset="0"/>
                <a:cs typeface="Consolas" pitchFamily="49" charset="0"/>
              </a:rPr>
              <a:t>); }</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8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800" spc="-50" dirty="0" smtClean="0">
                <a:solidFill>
                  <a:srgbClr val="3F3F3F"/>
                </a:solidFill>
                <a:latin typeface="Consolas" pitchFamily="49" charset="0"/>
                <a:cs typeface="Consolas" pitchFamily="49" charset="0"/>
              </a:rPr>
              <a:t>= function(event) { alert('closed'); }</a:t>
            </a:r>
            <a:endParaRPr lang="en-US" sz="2800" spc="-50" dirty="0">
              <a:latin typeface="Consolas" pitchFamily="49" charset="0"/>
              <a:cs typeface="Consolas" pitchFamily="49" charset="0"/>
            </a:endParaRPr>
          </a:p>
        </p:txBody>
      </p:sp>
      <p:sp>
        <p:nvSpPr>
          <p:cNvPr id="2" name="Cube 1"/>
          <p:cNvSpPr/>
          <p:nvPr/>
        </p:nvSpPr>
        <p:spPr bwMode="auto">
          <a:xfrm rot="16200000">
            <a:off x="7066632" y="4566851"/>
            <a:ext cx="1991033" cy="1253612"/>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3482771" y="4198140"/>
            <a:ext cx="1268361"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4751132" y="4478363"/>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51130" y="5397679"/>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5658159" y="5156781"/>
            <a:ext cx="870155"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TCP</a:t>
            </a:r>
          </a:p>
        </p:txBody>
      </p:sp>
      <p:sp>
        <p:nvSpPr>
          <p:cNvPr id="11" name="Flowchart: Multidocument 10"/>
          <p:cNvSpPr/>
          <p:nvPr/>
        </p:nvSpPr>
        <p:spPr bwMode="auto">
          <a:xfrm>
            <a:off x="5547544" y="4124403"/>
            <a:ext cx="1091381"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HTTP</a:t>
            </a:r>
          </a:p>
        </p:txBody>
      </p:sp>
    </p:spTree>
    <p:extLst>
      <p:ext uri="{BB962C8B-B14F-4D97-AF65-F5344CB8AC3E}">
        <p14:creationId xmlns:p14="http://schemas.microsoft.com/office/powerpoint/2010/main" val="946089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FileAPI</a:t>
            </a:r>
            <a:r>
              <a:rPr lang="en-US" dirty="0" smtClean="0"/>
              <a:t> – File Objects in Web Apps</a:t>
            </a:r>
            <a:endParaRPr lang="en-US" dirty="0"/>
          </a:p>
        </p:txBody>
      </p:sp>
      <p:sp>
        <p:nvSpPr>
          <p:cNvPr id="6" name="Text Placeholder 5"/>
          <p:cNvSpPr>
            <a:spLocks noGrp="1"/>
          </p:cNvSpPr>
          <p:nvPr>
            <p:ph type="body" sz="quarter" idx="10"/>
          </p:nvPr>
        </p:nvSpPr>
        <p:spPr>
          <a:xfrm>
            <a:off x="519113" y="1447800"/>
            <a:ext cx="11496644" cy="2240613"/>
          </a:xfrm>
        </p:spPr>
        <p:txBody>
          <a:bodyPr/>
          <a:lstStyle/>
          <a:p>
            <a:pPr marL="0" indent="0">
              <a:buNone/>
            </a:pP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file = </a:t>
            </a: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('file').files[0];</a:t>
            </a:r>
          </a:p>
          <a:p>
            <a:pPr marL="0" indent="0">
              <a:buNone/>
            </a:pP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('name').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file.fileName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('size').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file.fileSize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smtClean="0">
                <a:solidFill>
                  <a:schemeClr val="bg1"/>
                </a:solidFill>
                <a:latin typeface="Consolas" pitchFamily="49" charset="0"/>
                <a:cs typeface="Consolas" pitchFamily="49" charset="0"/>
              </a:rPr>
              <a:t>      </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reader = new </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FileReader</a:t>
            </a:r>
            <a:r>
              <a:rPr lang="en-US" sz="2600" dirty="0" smtClean="0">
                <a:solidFill>
                  <a:schemeClr val="bg1"/>
                </a:solidFill>
                <a:latin typeface="Consolas" pitchFamily="49" charset="0"/>
                <a:cs typeface="Consolas" pitchFamily="49" charset="0"/>
              </a:rPr>
              <a:t>(</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reader.</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readAsText</a:t>
            </a:r>
            <a:r>
              <a:rPr lang="en-US" sz="2600" dirty="0" smtClean="0">
                <a:solidFill>
                  <a:schemeClr val="bg1"/>
                </a:solidFill>
                <a:latin typeface="Consolas" pitchFamily="49" charset="0"/>
                <a:cs typeface="Consolas" pitchFamily="49" charset="0"/>
              </a:rPr>
              <a:t>(file);</a:t>
            </a:r>
            <a:endParaRPr lang="en-US" sz="2600" dirty="0">
              <a:solidFill>
                <a:schemeClr val="bg1"/>
              </a:solidFill>
              <a:latin typeface="Consolas" pitchFamily="49" charset="0"/>
              <a:cs typeface="Consolas" pitchFamily="49" charset="0"/>
            </a:endParaRPr>
          </a:p>
        </p:txBody>
      </p:sp>
      <p:sp>
        <p:nvSpPr>
          <p:cNvPr id="4" name="Flowchart: Document 3"/>
          <p:cNvSpPr/>
          <p:nvPr/>
        </p:nvSpPr>
        <p:spPr bwMode="auto">
          <a:xfrm>
            <a:off x="7752175" y="3035720"/>
            <a:ext cx="1815946" cy="3119609"/>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sz="2400" dirty="0" smtClean="0">
                <a:solidFill>
                  <a:schemeClr val="tx1">
                    <a:alpha val="99000"/>
                  </a:schemeClr>
                </a:solidFill>
              </a:rPr>
              <a:t>EvilPlans.txt</a:t>
            </a:r>
          </a:p>
        </p:txBody>
      </p:sp>
      <p:sp>
        <p:nvSpPr>
          <p:cNvPr id="23" name="Rounded Rectangle 22"/>
          <p:cNvSpPr/>
          <p:nvPr/>
        </p:nvSpPr>
        <p:spPr bwMode="auto">
          <a:xfrm>
            <a:off x="8850768" y="3568995"/>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Name</a:t>
            </a:r>
          </a:p>
        </p:txBody>
      </p:sp>
      <p:sp>
        <p:nvSpPr>
          <p:cNvPr id="24" name="Rounded Rectangle 23"/>
          <p:cNvSpPr/>
          <p:nvPr/>
        </p:nvSpPr>
        <p:spPr bwMode="auto">
          <a:xfrm>
            <a:off x="8850768" y="4145651"/>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Size</a:t>
            </a:r>
          </a:p>
        </p:txBody>
      </p:sp>
      <p:sp>
        <p:nvSpPr>
          <p:cNvPr id="25" name="Rounded Rectangle 24"/>
          <p:cNvSpPr/>
          <p:nvPr/>
        </p:nvSpPr>
        <p:spPr bwMode="auto">
          <a:xfrm>
            <a:off x="8850768" y="4703548"/>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a:t>
            </a:r>
          </a:p>
        </p:txBody>
      </p:sp>
    </p:spTree>
    <p:extLst>
      <p:ext uri="{BB962C8B-B14F-4D97-AF65-F5344CB8AC3E}">
        <p14:creationId xmlns:p14="http://schemas.microsoft.com/office/powerpoint/2010/main" val="42646782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IE10 </a:t>
            </a:r>
            <a:r>
              <a:rPr lang="en-US" sz="6000" dirty="0" smtClean="0"/>
              <a:t>&amp; Windows 8</a:t>
            </a:r>
            <a:endParaRPr lang="en-US" sz="6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74933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Video Captioning – Accessible HTML5 Video</a:t>
            </a:r>
            <a:endParaRPr lang="en-US" dirty="0"/>
          </a:p>
        </p:txBody>
      </p:sp>
      <p:pic>
        <p:nvPicPr>
          <p:cNvPr id="17" name="Picture 16"/>
          <p:cNvPicPr>
            <a:picLocks noChangeAspect="1"/>
          </p:cNvPicPr>
          <p:nvPr/>
        </p:nvPicPr>
        <p:blipFill>
          <a:blip r:embed="rId3"/>
          <a:stretch>
            <a:fillRect/>
          </a:stretch>
        </p:blipFill>
        <p:spPr>
          <a:xfrm>
            <a:off x="292100" y="3365500"/>
            <a:ext cx="8293100" cy="3289300"/>
          </a:xfrm>
          <a:prstGeom prst="rect">
            <a:avLst/>
          </a:prstGeom>
        </p:spPr>
      </p:pic>
      <p:pic>
        <p:nvPicPr>
          <p:cNvPr id="13" name="Picture 12"/>
          <p:cNvPicPr>
            <a:picLocks noChangeAspect="1"/>
          </p:cNvPicPr>
          <p:nvPr/>
        </p:nvPicPr>
        <p:blipFill>
          <a:blip r:embed="rId4"/>
          <a:stretch>
            <a:fillRect/>
          </a:stretch>
        </p:blipFill>
        <p:spPr>
          <a:xfrm>
            <a:off x="5892800" y="2768600"/>
            <a:ext cx="5854700" cy="3759200"/>
          </a:xfrm>
          <a:prstGeom prst="rect">
            <a:avLst/>
          </a:prstGeom>
        </p:spPr>
      </p:pic>
      <p:pic>
        <p:nvPicPr>
          <p:cNvPr id="16" name="Picture 15"/>
          <p:cNvPicPr>
            <a:picLocks noChangeAspect="1"/>
          </p:cNvPicPr>
          <p:nvPr/>
        </p:nvPicPr>
        <p:blipFill>
          <a:blip r:embed="rId5"/>
          <a:stretch>
            <a:fillRect/>
          </a:stretch>
        </p:blipFill>
        <p:spPr>
          <a:xfrm>
            <a:off x="482600" y="1282700"/>
            <a:ext cx="8864600" cy="1930400"/>
          </a:xfrm>
          <a:prstGeom prst="rect">
            <a:avLst/>
          </a:prstGeom>
        </p:spPr>
      </p:pic>
    </p:spTree>
    <p:extLst>
      <p:ext uri="{BB962C8B-B14F-4D97-AF65-F5344CB8AC3E}">
        <p14:creationId xmlns:p14="http://schemas.microsoft.com/office/powerpoint/2010/main" val="12945978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Video Captioning</a:t>
            </a:r>
            <a:endParaRPr lang="en-US" sz="6000" dirty="0"/>
          </a:p>
        </p:txBody>
      </p:sp>
      <p:sp>
        <p:nvSpPr>
          <p:cNvPr id="10" name="Subtitle 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13169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HTML5 in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Go Start Using HTML5 Today!</a:t>
            </a:r>
            <a:endParaRPr lang="en-US" dirty="0"/>
          </a:p>
        </p:txBody>
      </p:sp>
      <p:grpSp>
        <p:nvGrpSpPr>
          <p:cNvPr id="4" name="Group 3"/>
          <p:cNvGrpSpPr/>
          <p:nvPr/>
        </p:nvGrpSpPr>
        <p:grpSpPr>
          <a:xfrm>
            <a:off x="2464026" y="1279188"/>
            <a:ext cx="8043260" cy="4654463"/>
            <a:chOff x="2464026" y="1279188"/>
            <a:chExt cx="8043260" cy="4654463"/>
          </a:xfrm>
        </p:grpSpPr>
        <p:sp>
          <p:nvSpPr>
            <p:cNvPr id="6" name="Freeform 5"/>
            <p:cNvSpPr/>
            <p:nvPr/>
          </p:nvSpPr>
          <p:spPr>
            <a:xfrm>
              <a:off x="3501427" y="2219961"/>
              <a:ext cx="2011870" cy="1267200"/>
            </a:xfrm>
            <a:custGeom>
              <a:avLst/>
              <a:gdLst>
                <a:gd name="connsiteX0" fmla="*/ 0 w 2011870"/>
                <a:gd name="connsiteY0" fmla="*/ 0 h 1267200"/>
                <a:gd name="connsiteX1" fmla="*/ 2011870 w 2011870"/>
                <a:gd name="connsiteY1" fmla="*/ 0 h 1267200"/>
                <a:gd name="connsiteX2" fmla="*/ 2011870 w 2011870"/>
                <a:gd name="connsiteY2" fmla="*/ 1267200 h 1267200"/>
                <a:gd name="connsiteX3" fmla="*/ 0 w 2011870"/>
                <a:gd name="connsiteY3" fmla="*/ 1267200 h 1267200"/>
                <a:gd name="connsiteX4" fmla="*/ 0 w 2011870"/>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870" h="1267200">
                  <a:moveTo>
                    <a:pt x="0" y="0"/>
                  </a:moveTo>
                  <a:lnTo>
                    <a:pt x="2011870" y="0"/>
                  </a:lnTo>
                  <a:lnTo>
                    <a:pt x="2011870" y="1267200"/>
                  </a:lnTo>
                  <a:lnTo>
                    <a:pt x="0" y="1267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Adopt</a:t>
              </a:r>
              <a:endParaRPr lang="en-US" sz="3600" kern="1200" dirty="0"/>
            </a:p>
          </p:txBody>
        </p:sp>
        <p:sp>
          <p:nvSpPr>
            <p:cNvPr id="7" name="Left Brace 6"/>
            <p:cNvSpPr/>
            <p:nvPr/>
          </p:nvSpPr>
          <p:spPr>
            <a:xfrm>
              <a:off x="5513289" y="1282137"/>
              <a:ext cx="402374" cy="31370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5993964" y="1279188"/>
              <a:ext cx="4513322" cy="3137062"/>
            </a:xfrm>
            <a:custGeom>
              <a:avLst/>
              <a:gdLst>
                <a:gd name="connsiteX0" fmla="*/ 0 w 4513322"/>
                <a:gd name="connsiteY0" fmla="*/ 0 h 3137062"/>
                <a:gd name="connsiteX1" fmla="*/ 4513322 w 4513322"/>
                <a:gd name="connsiteY1" fmla="*/ 0 h 3137062"/>
                <a:gd name="connsiteX2" fmla="*/ 4513322 w 4513322"/>
                <a:gd name="connsiteY2" fmla="*/ 3137062 h 3137062"/>
                <a:gd name="connsiteX3" fmla="*/ 0 w 4513322"/>
                <a:gd name="connsiteY3" fmla="*/ 3137062 h 3137062"/>
                <a:gd name="connsiteX4" fmla="*/ 0 w 4513322"/>
                <a:gd name="connsiteY4" fmla="*/ 0 h 31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322" h="3137062">
                  <a:moveTo>
                    <a:pt x="0" y="0"/>
                  </a:moveTo>
                  <a:lnTo>
                    <a:pt x="4513322" y="0"/>
                  </a:lnTo>
                  <a:lnTo>
                    <a:pt x="4513322" y="3137062"/>
                  </a:lnTo>
                  <a:lnTo>
                    <a:pt x="0" y="3137062"/>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Semantic Markup</a:t>
              </a:r>
            </a:p>
            <a:p>
              <a:pPr marL="228600" lvl="1"/>
              <a:r>
                <a:rPr lang="en-US" sz="2800" dirty="0">
                  <a:gradFill>
                    <a:gsLst>
                      <a:gs pos="0">
                        <a:schemeClr val="tx1"/>
                      </a:gs>
                      <a:gs pos="100000">
                        <a:schemeClr val="tx1"/>
                      </a:gs>
                    </a:gsLst>
                    <a:lin ang="0" scaled="1"/>
                  </a:gradFill>
                </a:rPr>
                <a:t>– Canvas</a:t>
              </a:r>
            </a:p>
            <a:p>
              <a:pPr marL="228600" lvl="1"/>
              <a:r>
                <a:rPr lang="en-US" sz="2800" dirty="0">
                  <a:gradFill>
                    <a:gsLst>
                      <a:gs pos="0">
                        <a:schemeClr val="tx1"/>
                      </a:gs>
                      <a:gs pos="100000">
                        <a:schemeClr val="tx1"/>
                      </a:gs>
                    </a:gsLst>
                    <a:lin ang="0" scaled="1"/>
                  </a:gradFill>
                </a:rPr>
                <a:t>– Audio and Video</a:t>
              </a:r>
            </a:p>
            <a:p>
              <a:pPr marL="228600" lvl="1"/>
              <a:r>
                <a:rPr lang="en-US" sz="2800" dirty="0">
                  <a:gradFill>
                    <a:gsLst>
                      <a:gs pos="0">
                        <a:schemeClr val="tx1"/>
                      </a:gs>
                      <a:gs pos="100000">
                        <a:schemeClr val="tx1"/>
                      </a:gs>
                    </a:gsLst>
                    <a:lin ang="0" scaled="1"/>
                  </a:gradFill>
                </a:rPr>
                <a:t>– </a:t>
              </a:r>
              <a:r>
                <a:rPr lang="en-US" sz="2800" dirty="0" err="1">
                  <a:gradFill>
                    <a:gsLst>
                      <a:gs pos="0">
                        <a:schemeClr val="tx1"/>
                      </a:gs>
                      <a:gs pos="100000">
                        <a:schemeClr val="tx1"/>
                      </a:gs>
                    </a:gsLst>
                    <a:lin ang="0" scaled="1"/>
                  </a:gradFill>
                </a:rPr>
                <a:t>Geolocation</a:t>
              </a:r>
              <a:endParaRPr lang="en-US" sz="2800" dirty="0">
                <a:gradFill>
                  <a:gsLst>
                    <a:gs pos="0">
                      <a:schemeClr val="tx1"/>
                    </a:gs>
                    <a:gs pos="100000">
                      <a:schemeClr val="tx1"/>
                    </a:gs>
                  </a:gsLst>
                  <a:lin ang="0" scaled="1"/>
                </a:gradFill>
              </a:endParaRPr>
            </a:p>
            <a:p>
              <a:pPr marL="228600" lvl="1"/>
              <a:r>
                <a:rPr lang="en-US" sz="2800" dirty="0">
                  <a:gradFill>
                    <a:gsLst>
                      <a:gs pos="0">
                        <a:schemeClr val="tx1"/>
                      </a:gs>
                      <a:gs pos="100000">
                        <a:schemeClr val="tx1"/>
                      </a:gs>
                    </a:gsLst>
                    <a:lin ang="0" scaled="1"/>
                  </a:gradFill>
                </a:rPr>
                <a:t>– Web Storage</a:t>
              </a:r>
            </a:p>
            <a:p>
              <a:pPr marL="228600" lvl="1"/>
              <a:r>
                <a:rPr lang="en-US" sz="2800" dirty="0">
                  <a:gradFill>
                    <a:gsLst>
                      <a:gs pos="0">
                        <a:schemeClr val="tx1"/>
                      </a:gs>
                      <a:gs pos="100000">
                        <a:schemeClr val="tx1"/>
                      </a:gs>
                    </a:gsLst>
                    <a:lin ang="0" scaled="1"/>
                  </a:gradFill>
                </a:rPr>
                <a:t>– CSS3</a:t>
              </a:r>
            </a:p>
          </p:txBody>
        </p:sp>
        <p:sp>
          <p:nvSpPr>
            <p:cNvPr id="9" name="Freeform 8"/>
            <p:cNvSpPr/>
            <p:nvPr/>
          </p:nvSpPr>
          <p:spPr>
            <a:xfrm>
              <a:off x="2464026" y="4646651"/>
              <a:ext cx="3129716" cy="1287000"/>
            </a:xfrm>
            <a:custGeom>
              <a:avLst/>
              <a:gdLst>
                <a:gd name="connsiteX0" fmla="*/ 0 w 3129716"/>
                <a:gd name="connsiteY0" fmla="*/ 0 h 1287000"/>
                <a:gd name="connsiteX1" fmla="*/ 3129716 w 3129716"/>
                <a:gd name="connsiteY1" fmla="*/ 0 h 1287000"/>
                <a:gd name="connsiteX2" fmla="*/ 3129716 w 3129716"/>
                <a:gd name="connsiteY2" fmla="*/ 1287000 h 1287000"/>
                <a:gd name="connsiteX3" fmla="*/ 0 w 3129716"/>
                <a:gd name="connsiteY3" fmla="*/ 1287000 h 1287000"/>
                <a:gd name="connsiteX4" fmla="*/ 0 w 3129716"/>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716" h="1287000">
                  <a:moveTo>
                    <a:pt x="0" y="0"/>
                  </a:moveTo>
                  <a:lnTo>
                    <a:pt x="3129716" y="0"/>
                  </a:lnTo>
                  <a:lnTo>
                    <a:pt x="3129716" y="1287000"/>
                  </a:lnTo>
                  <a:lnTo>
                    <a:pt x="0" y="1287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Experiment</a:t>
              </a:r>
              <a:endParaRPr lang="en-US" sz="3000" kern="1200" dirty="0"/>
            </a:p>
          </p:txBody>
        </p:sp>
        <p:sp>
          <p:nvSpPr>
            <p:cNvPr id="10" name="Left Brace 9"/>
            <p:cNvSpPr/>
            <p:nvPr/>
          </p:nvSpPr>
          <p:spPr>
            <a:xfrm>
              <a:off x="5593742" y="4646651"/>
              <a:ext cx="302173" cy="1287000"/>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016785" y="4646651"/>
              <a:ext cx="4486282" cy="1287000"/>
            </a:xfrm>
            <a:custGeom>
              <a:avLst/>
              <a:gdLst>
                <a:gd name="connsiteX0" fmla="*/ 0 w 4486282"/>
                <a:gd name="connsiteY0" fmla="*/ 0 h 1287000"/>
                <a:gd name="connsiteX1" fmla="*/ 4486282 w 4486282"/>
                <a:gd name="connsiteY1" fmla="*/ 0 h 1287000"/>
                <a:gd name="connsiteX2" fmla="*/ 4486282 w 4486282"/>
                <a:gd name="connsiteY2" fmla="*/ 1287000 h 1287000"/>
                <a:gd name="connsiteX3" fmla="*/ 0 w 4486282"/>
                <a:gd name="connsiteY3" fmla="*/ 1287000 h 1287000"/>
                <a:gd name="connsiteX4" fmla="*/ 0 w 4486282"/>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82" h="1287000">
                  <a:moveTo>
                    <a:pt x="0" y="0"/>
                  </a:moveTo>
                  <a:lnTo>
                    <a:pt x="4486282" y="0"/>
                  </a:lnTo>
                  <a:lnTo>
                    <a:pt x="4486282" y="1287000"/>
                  </a:lnTo>
                  <a:lnTo>
                    <a:pt x="0" y="1287000"/>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IE10 Platform Preview</a:t>
              </a:r>
            </a:p>
            <a:p>
              <a:pPr marL="228600" lvl="1"/>
              <a:r>
                <a:rPr lang="en-US" sz="2800" dirty="0">
                  <a:gradFill>
                    <a:gsLst>
                      <a:gs pos="0">
                        <a:schemeClr val="tx1"/>
                      </a:gs>
                      <a:gs pos="100000">
                        <a:schemeClr val="tx1"/>
                      </a:gs>
                    </a:gsLst>
                    <a:lin ang="0" scaled="1"/>
                  </a:gradFill>
                </a:rPr>
                <a:t>– HTML5 Labs</a:t>
              </a:r>
            </a:p>
          </p:txBody>
        </p:sp>
      </p:grpSp>
      <p:sp>
        <p:nvSpPr>
          <p:cNvPr id="5" name="Subtitle 5"/>
          <p:cNvSpPr txBox="1">
            <a:spLocks/>
          </p:cNvSpPr>
          <p:nvPr/>
        </p:nvSpPr>
        <p:spPr>
          <a:xfrm>
            <a:off x="436562" y="3317240"/>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@BrandonSatrom</a:t>
            </a:r>
          </a:p>
          <a:p>
            <a:pPr marL="0" indent="0">
              <a:buNone/>
            </a:pPr>
            <a:r>
              <a:rPr lang="en-US" dirty="0" smtClean="0">
                <a:hlinkClick r:id="rId4"/>
              </a:rPr>
              <a:t>www.userinexperience.com</a:t>
            </a:r>
            <a:endParaRPr lang="en-US" dirty="0" smtClean="0"/>
          </a:p>
          <a:p>
            <a:pPr marL="0" indent="0">
              <a:buNone/>
            </a:pPr>
            <a:r>
              <a:rPr lang="en-US" dirty="0" smtClean="0"/>
              <a:t>brsatrom@microsoft.com</a:t>
            </a:r>
            <a:endParaRPr lang="en-US" dirty="0"/>
          </a:p>
        </p:txBody>
      </p:sp>
    </p:spTree>
    <p:extLst>
      <p:ext uri="{BB962C8B-B14F-4D97-AF65-F5344CB8AC3E}">
        <p14:creationId xmlns:p14="http://schemas.microsoft.com/office/powerpoint/2010/main" val="31912966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16016 0.00208 " pathEditMode="relative" rAng="0" ptsTypes="AA">
                                      <p:cBhvr>
                                        <p:cTn id="6" dur="2000" fill="hold"/>
                                        <p:tgtEl>
                                          <p:spTgt spid="4"/>
                                        </p:tgtEl>
                                        <p:attrNameLst>
                                          <p:attrName>ppt_x</p:attrName>
                                          <p:attrName>ppt_y</p:attrName>
                                        </p:attrNameLst>
                                      </p:cBhvr>
                                      <p:rCtr x="8008" y="9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Agenda</a:t>
            </a:r>
            <a:endParaRPr lang="en-US" dirty="0"/>
          </a:p>
        </p:txBody>
      </p:sp>
      <p:sp>
        <p:nvSpPr>
          <p:cNvPr id="4" name="Subtitle 3"/>
          <p:cNvSpPr>
            <a:spLocks noGrp="1"/>
          </p:cNvSpPr>
          <p:nvPr>
            <p:ph type="body" sz="quarter" idx="10"/>
          </p:nvPr>
        </p:nvSpPr>
        <p:spPr/>
        <p:txBody>
          <a:bodyPr/>
          <a:lstStyle/>
          <a:p>
            <a:r>
              <a:rPr lang="en-US" smtClean="0"/>
              <a:t>Defining HTML5</a:t>
            </a:r>
          </a:p>
          <a:p>
            <a:r>
              <a:rPr lang="en-US" smtClean="0"/>
              <a:t>The five most important words about HTML5</a:t>
            </a:r>
          </a:p>
          <a:p>
            <a:r>
              <a:rPr lang="en-US" smtClean="0"/>
              <a:t>HTML5: mix tape edition</a:t>
            </a:r>
          </a:p>
          <a:p>
            <a:r>
              <a:rPr lang="en-US" smtClean="0"/>
              <a:t>Some thoughts on development tools</a:t>
            </a:r>
          </a:p>
          <a:p>
            <a:r>
              <a:rPr lang="en-US"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smtClean="0"/>
              <a:t>Defining HTML5</a:t>
            </a:r>
            <a:r>
              <a:rPr lang="en-US" baseline="30000" smtClean="0"/>
              <a:t>*</a:t>
            </a:r>
            <a:r>
              <a:rPr lang="en-US" smtClean="0"/>
              <a:t/>
            </a:r>
            <a:br>
              <a:rPr lang="en-US"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19578</TotalTime>
  <Words>7398</Words>
  <Application>Microsoft Macintosh PowerPoint</Application>
  <PresentationFormat>Custom</PresentationFormat>
  <Paragraphs>670</Paragraphs>
  <Slides>56</Slides>
  <Notes>55</Notes>
  <HiddenSlides>0</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TENA11_BreakoutSession_Template_16x9_Final_032411</vt:lpstr>
      <vt:lpstr>1_White with Consolas font for code slides</vt:lpstr>
      <vt:lpstr>Application Development with HTML5</vt:lpstr>
      <vt:lpstr>About Me</vt:lpstr>
      <vt:lpstr>What is “HTML5”?</vt:lpstr>
      <vt:lpstr>“Upgrade the site to HTML5?           by close of business TOMORROW?”</vt:lpstr>
      <vt:lpstr>What does “HTML5” Mean to YOU?*</vt:lpstr>
      <vt:lpstr>Agenda</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HTML5: Mix Tape Edition*</vt:lpstr>
      <vt:lpstr>Adopt (and Polyfill)*</vt:lpstr>
      <vt:lpstr>Semantic Markup*</vt:lpstr>
      <vt:lpstr>A Sample XHTML Document</vt:lpstr>
      <vt:lpstr>A Sample HTML5 Document</vt:lpstr>
      <vt:lpstr>28 New Elements</vt:lpstr>
      <vt:lpstr>Semantic Markup</vt:lpstr>
      <vt:lpstr>Canvas and SVG*</vt:lpstr>
      <vt:lpstr>&lt;canvas&gt; + JavaScript = Crazy Delicious</vt:lpstr>
      <vt:lpstr>&lt;svg&gt; + &lt;html&gt; = Stylable, Scriptable SVG</vt:lpstr>
      <vt:lpstr>&lt;canvas&gt; and &lt;svg&gt;</vt:lpstr>
      <vt:lpstr>Audio and Video*</vt:lpstr>
      <vt:lpstr>Media on Your Page… No Plugins Required.</vt:lpstr>
      <vt:lpstr>&lt;video&gt;</vt:lpstr>
      <vt:lpstr>Geolocation*</vt:lpstr>
      <vt:lpstr>You are (within a Few Hundred Meters of) Here</vt:lpstr>
      <vt:lpstr>Geolocation</vt:lpstr>
      <vt:lpstr>Storage*</vt:lpstr>
      <vt:lpstr>Working with localStorage </vt:lpstr>
      <vt:lpstr>Local Storage</vt:lpstr>
      <vt:lpstr>Experiment*, Prototype, Give Feedback… </vt:lpstr>
      <vt:lpstr>Microsoft Approach</vt:lpstr>
      <vt:lpstr>Work with Developers</vt:lpstr>
      <vt:lpstr>Web Sockets – Real Time Connections</vt:lpstr>
      <vt:lpstr>FileAPI – File Objects in Web Apps</vt:lpstr>
      <vt:lpstr>IE10 &amp; Windows 8</vt:lpstr>
      <vt:lpstr>Innovate with Emerging Standards</vt:lpstr>
      <vt:lpstr>Video Captioning – Accessible HTML5 Video</vt:lpstr>
      <vt:lpstr>Video Captioning</vt:lpstr>
      <vt:lpstr>HTML5 in Web Technologies</vt:lpstr>
      <vt:lpstr>Things You Need to Learn (a.k.a. Resources)</vt:lpstr>
      <vt:lpstr>Go Start Using HTML5 Today!</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501</cp:revision>
  <cp:lastPrinted>2010-05-11T05:02:34Z</cp:lastPrinted>
  <dcterms:created xsi:type="dcterms:W3CDTF">2011-03-31T21:30:46Z</dcterms:created>
  <dcterms:modified xsi:type="dcterms:W3CDTF">2012-01-02T19:49:39Z</dcterms:modified>
</cp:coreProperties>
</file>